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92" r:id="rId4"/>
    <p:sldId id="257" r:id="rId5"/>
    <p:sldId id="294" r:id="rId6"/>
    <p:sldId id="295" r:id="rId7"/>
    <p:sldId id="296" r:id="rId8"/>
    <p:sldId id="259" r:id="rId9"/>
    <p:sldId id="290" r:id="rId10"/>
    <p:sldId id="260" r:id="rId11"/>
    <p:sldId id="261" r:id="rId12"/>
    <p:sldId id="280" r:id="rId13"/>
    <p:sldId id="282" r:id="rId14"/>
    <p:sldId id="287" r:id="rId15"/>
    <p:sldId id="262" r:id="rId16"/>
    <p:sldId id="265" r:id="rId17"/>
    <p:sldId id="267" r:id="rId18"/>
    <p:sldId id="278" r:id="rId19"/>
    <p:sldId id="269" r:id="rId20"/>
    <p:sldId id="270" r:id="rId21"/>
    <p:sldId id="271" r:id="rId22"/>
    <p:sldId id="272" r:id="rId23"/>
    <p:sldId id="273" r:id="rId24"/>
    <p:sldId id="286" r:id="rId25"/>
    <p:sldId id="275" r:id="rId26"/>
    <p:sldId id="277" r:id="rId27"/>
    <p:sldId id="291" r:id="rId28"/>
    <p:sldId id="283" r:id="rId29"/>
    <p:sldId id="285" r:id="rId30"/>
    <p:sldId id="284" r:id="rId31"/>
    <p:sldId id="288" r:id="rId32"/>
    <p:sldId id="298" r:id="rId33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5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theme" Target="theme/theme1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87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62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440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20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88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75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85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15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22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7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CFD96-A266-4558-A1EB-4B8981FDE30E}" type="datetimeFigureOut">
              <a:rPr lang="vi-VN" smtClean="0"/>
              <a:pPr/>
              <a:t>11/07/2023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B5F0D-4D5A-478E-A06E-320FD08C3821}" type="slidenum">
              <a:rPr lang="vi-VN" smtClean="0"/>
              <a:pPr/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EFF86-426D-4312-9EDF-CA8F51F5D6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BB070-12F1-44B0-8BF5-2C63A1E76B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png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568952" cy="1899642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Arial" pitchFamily="34" charset="0"/>
                <a:cs typeface="Arial" pitchFamily="34" charset="0"/>
              </a:rPr>
              <a:t>CHẨN ĐOÁN VÀ XỬ TRÍ CƠN HEN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PHẾ QUẢN NẶNG 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en-US" b="1">
                <a:latin typeface="Arial" pitchFamily="34" charset="0"/>
                <a:cs typeface="Arial" pitchFamily="34" charset="0"/>
              </a:rPr>
              <a:t>-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NGUY KỊCH</a:t>
            </a:r>
            <a:endParaRPr lang="vi-VN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72744"/>
            <a:ext cx="7160840" cy="1752600"/>
          </a:xfrm>
        </p:spPr>
        <p:txBody>
          <a:bodyPr/>
          <a:lstStyle/>
          <a:p>
            <a:r>
              <a:rPr lang="en-US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TS.BS. Lê Văn Tâm</a:t>
            </a:r>
          </a:p>
          <a:p>
            <a:r>
              <a:rPr lang="en-US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BM Gây mê Hồi sức Cấp cứu</a:t>
            </a:r>
            <a:endParaRPr lang="vi-VN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34" charset="0"/>
                <a:cs typeface="Arial" pitchFamily="34" charset="0"/>
              </a:rPr>
              <a:t>MỤC TIÊU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vi-VN"/>
              <a:t>Nhận diện và đánh giá đươc cơn </a:t>
            </a:r>
            <a:r>
              <a:rPr lang="en-US">
                <a:latin typeface="Arial" pitchFamily="34" charset="0"/>
                <a:cs typeface="Arial" pitchFamily="34" charset="0"/>
              </a:rPr>
              <a:t>HPQ</a:t>
            </a:r>
            <a:r>
              <a:rPr lang="vi-VN">
                <a:latin typeface="Arial" pitchFamily="34" charset="0"/>
                <a:cs typeface="Arial" pitchFamily="34" charset="0"/>
              </a:rPr>
              <a:t> </a:t>
            </a:r>
            <a:r>
              <a:rPr lang="vi-VN"/>
              <a:t>nặng - nguy kịch.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vi-VN"/>
              <a:t>Phân biệt được cơn </a:t>
            </a:r>
            <a:r>
              <a:rPr lang="en-US">
                <a:latin typeface="Arial" pitchFamily="34" charset="0"/>
                <a:cs typeface="Arial" pitchFamily="34" charset="0"/>
              </a:rPr>
              <a:t>HPQ</a:t>
            </a:r>
            <a:r>
              <a:rPr lang="vi-VN"/>
              <a:t> nặng với cơn hen phế quản nguy kịch.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vi-VN"/>
              <a:t>Xử trí được cơn </a:t>
            </a:r>
            <a:r>
              <a:rPr lang="en-US">
                <a:latin typeface="Arial" pitchFamily="34" charset="0"/>
                <a:cs typeface="Arial" pitchFamily="34" charset="0"/>
              </a:rPr>
              <a:t>HPQ</a:t>
            </a:r>
            <a:r>
              <a:rPr lang="vi-VN"/>
              <a:t> nặng - nguy kịch.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ĐỊNH NGHĨA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Hen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phế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quản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(HPQ)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nặng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HPQ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nguy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kịch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HPQ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cắt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cơn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bằng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thuốc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điều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trị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hen </a:t>
            </a:r>
            <a:r>
              <a:rPr lang="en-US" sz="2800" err="1">
                <a:latin typeface="Arial" pitchFamily="34" charset="0"/>
                <a:cs typeface="Arial" pitchFamily="34" charset="0"/>
              </a:rPr>
              <a:t>thông</a:t>
            </a:r>
            <a:r>
              <a:rPr lang="en-US" sz="2800">
                <a:latin typeface="Arial" pitchFamily="34" charset="0"/>
                <a:cs typeface="Arial" pitchFamily="34" charset="0"/>
              </a:rPr>
              <a:t> thường </a:t>
            </a:r>
            <a:r>
              <a:rPr lang="en-US">
                <a:latin typeface="Arial" pitchFamily="34" charset="0"/>
                <a:cs typeface="Arial" pitchFamily="34" charset="0"/>
              </a:rPr>
              <a:t>(</a:t>
            </a:r>
            <a:r>
              <a:rPr lang="en-US" sz="2400">
                <a:latin typeface="Arial" pitchFamily="34" charset="0"/>
                <a:cs typeface="Arial" pitchFamily="34" charset="0"/>
              </a:rPr>
              <a:t>Bộ Y tế 2015)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800">
                <a:latin typeface="Arial" pitchFamily="34" charset="0"/>
                <a:cs typeface="Arial" pitchFamily="34" charset="0"/>
              </a:rPr>
              <a:t>Cơn hen nặng là tình trạng nặng lên của các triệu chứng hen như khó thở, nặng ngực, thở rít với lưu lượng đỉnh</a:t>
            </a:r>
            <a:r>
              <a:rPr lang="en-US" sz="2800">
                <a:latin typeface="Arial" pitchFamily="34" charset="0"/>
                <a:cs typeface="Arial" pitchFamily="34" charset="0"/>
              </a:rPr>
              <a:t>(PEF)</a:t>
            </a:r>
            <a:r>
              <a:rPr lang="vi-VN" sz="2800">
                <a:latin typeface="Arial" pitchFamily="34" charset="0"/>
                <a:cs typeface="Arial" pitchFamily="34" charset="0"/>
              </a:rPr>
              <a:t> giảm dưới 60% giá trị lý thuyết</a:t>
            </a:r>
            <a:r>
              <a:rPr lang="en-US" sz="2800">
                <a:latin typeface="Arial" pitchFamily="34" charset="0"/>
                <a:cs typeface="Arial" pitchFamily="34" charset="0"/>
              </a:rPr>
              <a:t> (GINA)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sz="240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Arial" pitchFamily="34" charset="0"/>
                <a:cs typeface="Arial" pitchFamily="34" charset="0"/>
              </a:rPr>
              <a:t>Chẩn đoán xác định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>
                <a:latin typeface="Arial" pitchFamily="34" charset="0"/>
                <a:cs typeface="Arial" pitchFamily="34" charset="0"/>
              </a:rPr>
              <a:t>C</a:t>
            </a:r>
            <a:r>
              <a:rPr lang="vi-VN" sz="2800">
                <a:latin typeface="Arial" pitchFamily="34" charset="0"/>
                <a:cs typeface="Arial" pitchFamily="34" charset="0"/>
              </a:rPr>
              <a:t>ơn khó thở kịch phát do co thắt phế quản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r>
              <a:rPr lang="vi-VN" sz="2800">
                <a:latin typeface="Arial" pitchFamily="34" charset="0"/>
                <a:cs typeface="Arial" pitchFamily="34" charset="0"/>
              </a:rPr>
              <a:t>Cơn có thể tự hết một cách tự phát hoặc dưới tác dụng điều trị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r>
              <a:rPr lang="en-US" sz="2800">
                <a:latin typeface="Arial" pitchFamily="34" charset="0"/>
                <a:cs typeface="Arial" pitchFamily="34" charset="0"/>
              </a:rPr>
              <a:t>X</a:t>
            </a:r>
            <a:r>
              <a:rPr lang="vi-VN" sz="2800">
                <a:latin typeface="Arial" pitchFamily="34" charset="0"/>
                <a:cs typeface="Arial" pitchFamily="34" charset="0"/>
              </a:rPr>
              <a:t>uất hiện nhanh, bệnh nhân khó thở, phải ngồi dậy, sử dụng nhiều cơ hô hấp phụ, tiếng thở cò cử, nghe phổi thấy ran rít lan toả khắp 2 phổi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r>
              <a:rPr lang="vi-VN" sz="2800">
                <a:latin typeface="Arial" pitchFamily="34" charset="0"/>
                <a:cs typeface="Arial" pitchFamily="34" charset="0"/>
              </a:rPr>
              <a:t>Chẩn đoán xác định hen phế quản dựa vào tiền sử (bản thân, gia đình), đặc điểm xuất hiện của cơn hen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829189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Arial" pitchFamily="34" charset="0"/>
                <a:cs typeface="Arial" pitchFamily="34" charset="0"/>
              </a:rPr>
              <a:t>Các yếu tố nguy cơ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sz="2800"/>
              <a:t>Có tiền sử bị các cơn hen nặng phải đặt nội khí quản hoặc thở máy</a:t>
            </a:r>
            <a:endParaRPr lang="en-US" sz="2800"/>
          </a:p>
          <a:p>
            <a:r>
              <a:rPr lang="vi-VN" sz="2800"/>
              <a:t>Có ít nhất 1 lần phải đi cấp cứu vì hen trong 1 năm gần đây</a:t>
            </a:r>
            <a:endParaRPr lang="en-US" sz="2800"/>
          </a:p>
          <a:p>
            <a:r>
              <a:rPr lang="vi-VN" sz="2800"/>
              <a:t>Dùng kéo dài hoặc ngưng dùng đột ngột glucocorticoid đường uống</a:t>
            </a:r>
            <a:endParaRPr lang="en-US" sz="2800"/>
          </a:p>
          <a:p>
            <a:r>
              <a:rPr lang="vi-VN" sz="2800"/>
              <a:t>Không điều trị kiểm soát hen bằng glucocorticoid xịt</a:t>
            </a:r>
            <a:endParaRPr lang="en-US" sz="2800"/>
          </a:p>
          <a:p>
            <a:r>
              <a:rPr lang="en-US" sz="2800">
                <a:latin typeface="Arial" pitchFamily="34" charset="0"/>
                <a:cs typeface="Arial" pitchFamily="34" charset="0"/>
              </a:rPr>
              <a:t>Lệ thuộc thuốc kích thích </a:t>
            </a:r>
            <a:r>
              <a:rPr lang="el-GR" sz="2800">
                <a:latin typeface="Arial" pitchFamily="34" charset="0"/>
                <a:cs typeface="Arial" pitchFamily="34" charset="0"/>
              </a:rPr>
              <a:t>β2 </a:t>
            </a:r>
            <a:r>
              <a:rPr lang="en-US" sz="2800">
                <a:latin typeface="Arial" pitchFamily="34" charset="0"/>
                <a:cs typeface="Arial" pitchFamily="34" charset="0"/>
              </a:rPr>
              <a:t>tác dụng nhanh...</a:t>
            </a:r>
          </a:p>
          <a:p>
            <a:endParaRPr lang="en-US">
              <a:latin typeface="Arial" pitchFamily="34" charset="0"/>
              <a:cs typeface="Arial" pitchFamily="34" charset="0"/>
            </a:endParaRPr>
          </a:p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57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Arial" pitchFamily="34" charset="0"/>
                <a:cs typeface="Arial" pitchFamily="34" charset="0"/>
              </a:rPr>
              <a:t>Chẩn đoán phân biệt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latin typeface="Arial" pitchFamily="34" charset="0"/>
                <a:cs typeface="Arial" pitchFamily="34" charset="0"/>
              </a:rPr>
              <a:t>Đợt cấp của bệnh phổi tắc nghẽn mạn tính</a:t>
            </a:r>
          </a:p>
          <a:p>
            <a:r>
              <a:rPr lang="en-US" sz="2800">
                <a:latin typeface="Arial" pitchFamily="34" charset="0"/>
                <a:cs typeface="Arial" pitchFamily="34" charset="0"/>
              </a:rPr>
              <a:t>Tràn khí màng phổi</a:t>
            </a:r>
          </a:p>
          <a:p>
            <a:r>
              <a:rPr lang="vi-VN" sz="2800">
                <a:latin typeface="Arial" pitchFamily="34" charset="0"/>
                <a:cs typeface="Arial" pitchFamily="34" charset="0"/>
              </a:rPr>
              <a:t>Cơn hen tim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r>
              <a:rPr lang="en-US" sz="2800">
                <a:latin typeface="Arial" pitchFamily="34" charset="0"/>
                <a:cs typeface="Arial" pitchFamily="34" charset="0"/>
              </a:rPr>
              <a:t>Nhồi máu phổi</a:t>
            </a:r>
          </a:p>
          <a:p>
            <a:r>
              <a:rPr lang="en-US" sz="2800">
                <a:latin typeface="Arial" pitchFamily="34" charset="0"/>
                <a:cs typeface="Arial" pitchFamily="34" charset="0"/>
              </a:rPr>
              <a:t>Viêm phổi cấp</a:t>
            </a:r>
          </a:p>
          <a:p>
            <a:r>
              <a:rPr lang="vi-VN" sz="2800">
                <a:latin typeface="Arial" pitchFamily="34" charset="0"/>
                <a:cs typeface="Arial" pitchFamily="34" charset="0"/>
              </a:rPr>
              <a:t>Dị vật đường thở</a:t>
            </a:r>
            <a:endParaRPr lang="en-US" sz="2800">
              <a:latin typeface="Arial" pitchFamily="34" charset="0"/>
              <a:cs typeface="Arial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7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Arial" pitchFamily="34" charset="0"/>
                <a:cs typeface="Arial" pitchFamily="34" charset="0"/>
              </a:rPr>
              <a:t>Bộ y tế 2015 </a:t>
            </a:r>
            <a:br>
              <a:rPr lang="vi-VN" sz="20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+mn-lt"/>
              </a:rPr>
              <a:t> Hồi sức cấp cứu – Tiếp cận theo phác đồ, 2012</a:t>
            </a:r>
            <a:br>
              <a:rPr lang="vi-VN" sz="2000" dirty="0">
                <a:latin typeface="+mn-lt"/>
              </a:rPr>
            </a:br>
            <a:br>
              <a:rPr lang="vi-VN" sz="20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79510" y="1470436"/>
          <a:ext cx="8784980" cy="5085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9090">
                <a:tc>
                  <a:txBody>
                    <a:bodyPr/>
                    <a:lstStyle/>
                    <a:p>
                      <a:pPr algn="ctr"/>
                      <a:r>
                        <a:rPr lang="vi-VN" dirty="0"/>
                        <a:t>Thông số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Nhẹ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Trung bình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Nặng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Nguy kịch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325">
                <a:tc>
                  <a:txBody>
                    <a:bodyPr/>
                    <a:lstStyle/>
                    <a:p>
                      <a:r>
                        <a:rPr lang="vi-VN" dirty="0"/>
                        <a:t>Khó thở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Khi đi bộ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Khi nói chuyện </a:t>
                      </a:r>
                    </a:p>
                    <a:p>
                      <a:r>
                        <a:rPr lang="vi-VN" dirty="0"/>
                        <a:t>ăn khó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Khi nghỉ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Thở ngáp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325">
                <a:tc>
                  <a:txBody>
                    <a:bodyPr/>
                    <a:lstStyle/>
                    <a:p>
                      <a:r>
                        <a:rPr lang="vi-VN" dirty="0"/>
                        <a:t>Tư thế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Có thể nằm được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Thích ngồi hơn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Ngồi cúi người ra trước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908">
                <a:tc>
                  <a:txBody>
                    <a:bodyPr/>
                    <a:lstStyle/>
                    <a:p>
                      <a:r>
                        <a:rPr lang="vi-VN" dirty="0"/>
                        <a:t>Khả năng nói chuyện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Nói được cả câu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Chỉ nói được cụm từ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 Chỉ nói được từng từ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Không nói được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908">
                <a:tc>
                  <a:txBody>
                    <a:bodyPr/>
                    <a:lstStyle/>
                    <a:p>
                      <a:r>
                        <a:rPr lang="vi-VN" dirty="0"/>
                        <a:t>Mức độ tỉnh táo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Có thể kích thích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kích thích, vật vã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Kích thích, vật vã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Lơ mơ hoặc lú lẫn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0908">
                <a:tc>
                  <a:txBody>
                    <a:bodyPr/>
                    <a:lstStyle/>
                    <a:p>
                      <a:r>
                        <a:rPr lang="vi-VN" dirty="0"/>
                        <a:t>Nhịp thở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Tăng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Tăng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Thường&gt; 30/phút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Chậm - rối loạn nhịp thở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4543">
                <a:tc>
                  <a:txBody>
                    <a:bodyPr/>
                    <a:lstStyle/>
                    <a:p>
                      <a:r>
                        <a:rPr lang="vi-VN" dirty="0"/>
                        <a:t>Co kéo cơ hô hấp phụ và hõm trên xương ức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không có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có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có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Chuyển động ngực - bụng nghịch thường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Arial" pitchFamily="34" charset="0"/>
                <a:cs typeface="Arial" pitchFamily="34" charset="0"/>
              </a:rPr>
              <a:t>Bộ y tế 2015 </a:t>
            </a:r>
            <a:br>
              <a:rPr lang="vi-VN" sz="20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+mn-lt"/>
              </a:rPr>
              <a:t> Hồi sức cấp cứu – Tiếp cận theo phác đồ, 2012</a:t>
            </a:r>
            <a:br>
              <a:rPr lang="vi-VN" sz="2000" dirty="0">
                <a:latin typeface="+mn-lt"/>
              </a:rPr>
            </a:br>
            <a:br>
              <a:rPr lang="vi-VN" sz="2000" dirty="0">
                <a:latin typeface="Arial" pitchFamily="34" charset="0"/>
                <a:cs typeface="Arial" pitchFamily="34" charset="0"/>
              </a:rPr>
            </a:br>
            <a:r>
              <a:rPr lang="vi-VN" sz="20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9366" y="1268760"/>
          <a:ext cx="8784980" cy="54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6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471">
                <a:tc>
                  <a:txBody>
                    <a:bodyPr/>
                    <a:lstStyle/>
                    <a:p>
                      <a:pPr algn="ctr"/>
                      <a:r>
                        <a:rPr lang="vi-VN" dirty="0"/>
                        <a:t>Thông số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Nhẹ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/>
                        <a:t>Trung bình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Nặng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Nguy kịch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178">
                <a:tc>
                  <a:txBody>
                    <a:bodyPr/>
                    <a:lstStyle/>
                    <a:p>
                      <a:r>
                        <a:rPr lang="vi-VN" dirty="0"/>
                        <a:t>Khò khè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Trung bình, thường</a:t>
                      </a:r>
                      <a:r>
                        <a:rPr lang="vi-VN" baseline="0" dirty="0"/>
                        <a:t> chỉ có lúc thở ra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/>
                        <a:t>To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Không khò khè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471">
                <a:tc>
                  <a:txBody>
                    <a:bodyPr/>
                    <a:lstStyle/>
                    <a:p>
                      <a:r>
                        <a:rPr lang="vi-VN" dirty="0"/>
                        <a:t>Mạch/ phút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&lt;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/>
                        <a:t>100-120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 &gt; 120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Nhịp chậm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1178">
                <a:tc>
                  <a:txBody>
                    <a:bodyPr/>
                    <a:lstStyle/>
                    <a:p>
                      <a:r>
                        <a:rPr lang="vi-VN" dirty="0"/>
                        <a:t>Mạch nghịch thường (mạch đảo)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Không</a:t>
                      </a:r>
                    </a:p>
                    <a:p>
                      <a:r>
                        <a:rPr lang="vi-VN" dirty="0"/>
                        <a:t> &lt; 10mmHg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/>
                        <a:t>Có thể có 10-25mmHg 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Thường có &gt; 25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Có thể không thấy do mệt cơ hô hấp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74">
                <a:tc>
                  <a:txBody>
                    <a:bodyPr/>
                    <a:lstStyle/>
                    <a:p>
                      <a:r>
                        <a:rPr lang="vi-VN" dirty="0"/>
                        <a:t>PEF sau thuốc dãn phế quản khởi đầu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&gt; 80%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/>
                        <a:t>60-80% 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&lt; 60%  dự đoán hoặc tốt nhất &lt; 2 giờ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1532">
                <a:tc>
                  <a:txBody>
                    <a:bodyPr/>
                    <a:lstStyle/>
                    <a:p>
                      <a:r>
                        <a:rPr lang="vi-VN" dirty="0"/>
                        <a:t>PaO2 (thở khí trời) và/hoặc PaCO2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Bình thường &lt;</a:t>
                      </a:r>
                      <a:r>
                        <a:rPr lang="vi-VN" baseline="0" dirty="0"/>
                        <a:t> </a:t>
                      </a:r>
                      <a:r>
                        <a:rPr lang="vi-VN" dirty="0"/>
                        <a:t>45mmHg</a:t>
                      </a:r>
                    </a:p>
                    <a:p>
                      <a:r>
                        <a:rPr lang="vi-VN" dirty="0"/>
                        <a:t>Thường ko cần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/>
                        <a:buNone/>
                      </a:pPr>
                      <a:r>
                        <a:rPr lang="vi-VN"/>
                        <a:t>&gt; 60mmHg</a:t>
                      </a:r>
                    </a:p>
                    <a:p>
                      <a:pPr>
                        <a:buFont typeface="Wingdings"/>
                        <a:buNone/>
                      </a:pPr>
                      <a:endParaRPr lang="vi-VN"/>
                    </a:p>
                    <a:p>
                      <a:pPr>
                        <a:buFont typeface="Wingdings"/>
                        <a:buNone/>
                      </a:pPr>
                      <a:r>
                        <a:rPr lang="vi-VN"/>
                        <a:t> &lt; 45mmHg</a:t>
                      </a:r>
                      <a:endParaRPr lang="vi-V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&lt;</a:t>
                      </a:r>
                      <a:r>
                        <a:rPr lang="vi-VN" baseline="0" dirty="0"/>
                        <a:t> </a:t>
                      </a:r>
                      <a:r>
                        <a:rPr lang="vi-VN" dirty="0"/>
                        <a:t>60mmHg có</a:t>
                      </a:r>
                      <a:r>
                        <a:rPr lang="vi-VN" baseline="0" dirty="0"/>
                        <a:t> thể tím tái </a:t>
                      </a:r>
                    </a:p>
                    <a:p>
                      <a:pPr>
                        <a:buFont typeface="Wingdings"/>
                        <a:buNone/>
                      </a:pPr>
                      <a:r>
                        <a:rPr lang="vi-VN" dirty="0"/>
                        <a:t>&gt;</a:t>
                      </a:r>
                      <a:r>
                        <a:rPr lang="vi-VN" baseline="0" dirty="0"/>
                        <a:t> </a:t>
                      </a:r>
                      <a:r>
                        <a:rPr lang="vi-VN" dirty="0"/>
                        <a:t>45mmHg </a:t>
                      </a:r>
                    </a:p>
                    <a:p>
                      <a:pPr>
                        <a:buFont typeface="Wingdings"/>
                        <a:buNone/>
                      </a:pPr>
                      <a:r>
                        <a:rPr lang="vi-VN" dirty="0"/>
                        <a:t>có thể suy 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311">
                <a:tc>
                  <a:txBody>
                    <a:bodyPr/>
                    <a:lstStyle/>
                    <a:p>
                      <a:r>
                        <a:rPr lang="vi-VN" dirty="0"/>
                        <a:t>SaO2 /SpO2 % (thở khí trời)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 &gt;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91-95%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/>
                        <a:t>&lt;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r>
              <a:rPr lang="vi-VN" sz="2800" dirty="0">
                <a:latin typeface="Arial" pitchFamily="34" charset="0"/>
                <a:cs typeface="Arial" pitchFamily="34" charset="0"/>
              </a:rPr>
              <a:t>(Bộ Y tế 2015)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vi-VN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Đánh giá cơn HPQ là cơn nặng khi</a:t>
            </a:r>
            <a:r>
              <a:rPr lang="vi-VN" dirty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- Có từ 4 dấu hiệu nặng trở lên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- Đáp ứng kém với điều trị bằng thuốc giãn phế quản khí dung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r>
              <a:rPr lang="vi-VN" sz="2800" dirty="0">
                <a:latin typeface="Arial" pitchFamily="34" charset="0"/>
                <a:cs typeface="Arial" pitchFamily="34" charset="0"/>
              </a:rPr>
              <a:t>(Bộ Y tế 2015)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vi-VN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Đánh giá cơn HPQ là nguy kịch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: Khi có một trong các dấu hiệu sau xuất hiện ở người bệnh có cơn HPQ nặng: </a:t>
            </a:r>
          </a:p>
          <a:p>
            <a:pPr>
              <a:buFontTx/>
              <a:buChar char="-"/>
            </a:pPr>
            <a:r>
              <a:rPr lang="vi-VN" dirty="0">
                <a:latin typeface="Arial" pitchFamily="34" charset="0"/>
                <a:cs typeface="Arial" pitchFamily="34" charset="0"/>
              </a:rPr>
              <a:t>Rối loạn ý thức</a:t>
            </a:r>
          </a:p>
          <a:p>
            <a:pPr>
              <a:buFontTx/>
              <a:buChar char="-"/>
            </a:pPr>
            <a:r>
              <a:rPr lang="vi-VN" dirty="0">
                <a:latin typeface="Arial" pitchFamily="34" charset="0"/>
                <a:cs typeface="Arial" pitchFamily="34" charset="0"/>
              </a:rPr>
              <a:t>Tiếng rì rào phế nang và tiếng ran rít giảm hoặc không nghe thấy (phổi im lặng)</a:t>
            </a:r>
          </a:p>
          <a:p>
            <a:pPr>
              <a:buFontTx/>
              <a:buChar char="-"/>
            </a:pPr>
            <a:r>
              <a:rPr lang="vi-VN" dirty="0">
                <a:latin typeface="Arial" pitchFamily="34" charset="0"/>
                <a:cs typeface="Arial" pitchFamily="34" charset="0"/>
              </a:rPr>
              <a:t>Hô hấp ngực – bụng nghịch thường (kiệt sức cơ hô hấp)</a:t>
            </a:r>
          </a:p>
          <a:p>
            <a:pPr>
              <a:buFontTx/>
              <a:buChar char="-"/>
            </a:pPr>
            <a:r>
              <a:rPr lang="vi-VN" dirty="0">
                <a:latin typeface="Arial" pitchFamily="34" charset="0"/>
                <a:cs typeface="Arial" pitchFamily="34" charset="0"/>
              </a:rPr>
              <a:t>Tần số tim chậm, huyết áp tụt</a:t>
            </a:r>
          </a:p>
          <a:p>
            <a:pPr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- Thở chậm, cơn ngừng thở.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809" y="1988840"/>
            <a:ext cx="814238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Hen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nặng</a:t>
            </a:r>
            <a:r>
              <a:rPr lang="en-US" dirty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1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sau</a:t>
            </a:r>
            <a:r>
              <a:rPr lang="en-US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US" dirty="0">
                <a:latin typeface="Arial" pitchFamily="34" charset="0"/>
                <a:cs typeface="Arial" pitchFamily="34" charset="0"/>
              </a:rPr>
              <a:t>PEF (Peak expiratory flow) 35% - 50% </a:t>
            </a:r>
          </a:p>
          <a:p>
            <a:pPr>
              <a:buFontTx/>
              <a:buChar char="-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Tần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dirty="0">
                <a:latin typeface="Arial" pitchFamily="34" charset="0"/>
                <a:cs typeface="Arial" pitchFamily="34" charset="0"/>
              </a:rPr>
              <a:t> &gt; 25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phút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Nhịp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tim</a:t>
            </a:r>
            <a:r>
              <a:rPr lang="en-US" dirty="0">
                <a:latin typeface="Arial" pitchFamily="34" charset="0"/>
                <a:cs typeface="Arial" pitchFamily="34" charset="0"/>
              </a:rPr>
              <a:t> &gt; 110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phút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thể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nói</a:t>
            </a:r>
            <a:r>
              <a:rPr lang="en-US" dirty="0">
                <a:latin typeface="Arial" pitchFamily="34" charset="0"/>
                <a:cs typeface="Arial" pitchFamily="34" charset="0"/>
              </a:rPr>
              <a:t> 1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hoàn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chỉnh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atin typeface="Arial" pitchFamily="34" charset="0"/>
                <a:cs typeface="Arial" pitchFamily="34" charset="0"/>
              </a:rPr>
              <a:t> 1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nhịp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549602"/>
            <a:ext cx="2466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Chẩn đoán mức độ nặng của cơn hen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Autofit/>
          </a:bodyPr>
          <a:lstStyle/>
          <a:p>
            <a:r>
              <a:rPr lang="en-US" sz="2200" dirty="0">
                <a:latin typeface="Arial" pitchFamily="34" charset="0"/>
                <a:cs typeface="Arial" pitchFamily="34" charset="0"/>
              </a:rPr>
              <a:t>Hen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nguy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kịch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khi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dấu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hiệu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sau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PEF &lt; 35%   </a:t>
            </a:r>
          </a:p>
          <a:p>
            <a:pPr>
              <a:buFontTx/>
              <a:buChar char="-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SpO</a:t>
            </a:r>
            <a:r>
              <a:rPr lang="en-US" sz="2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&lt; 92% </a:t>
            </a:r>
            <a:r>
              <a:rPr lang="en-US" sz="2200" baseline="-25000" dirty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buFontTx/>
              <a:buChar char="-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PaO</a:t>
            </a:r>
            <a:r>
              <a:rPr lang="en-US" sz="2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&lt; 8kPa</a:t>
            </a:r>
            <a:endParaRPr lang="en-US" sz="2200" baseline="-250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PaCO</a:t>
            </a:r>
            <a:r>
              <a:rPr lang="en-US" sz="2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bình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thường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Lồng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ngực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im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lặng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Tím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tái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gắng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sức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yếu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Rối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loạn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nhịp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tim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Kiệt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sức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lơ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mơ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Tụt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huyết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áp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vi-VN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549602"/>
            <a:ext cx="2466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>
                <a:latin typeface="Arial" pitchFamily="34" charset="0"/>
                <a:cs typeface="Arial" pitchFamily="34" charset="0"/>
              </a:rPr>
              <a:t>XỬ TRÍ</a:t>
            </a:r>
            <a:r>
              <a:rPr lang="en-US">
                <a:latin typeface="Arial" pitchFamily="34" charset="0"/>
                <a:cs typeface="Arial" pitchFamily="34" charset="0"/>
              </a:rPr>
              <a:t> (OTC)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vi-VN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vi-VN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xy - </a:t>
            </a:r>
            <a:r>
              <a:rPr lang="en-US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vi-VN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huốc giãn phế quản - </a:t>
            </a:r>
            <a:r>
              <a:rPr lang="en-US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vi-VN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orticoid</a:t>
            </a:r>
          </a:p>
          <a:p>
            <a:pPr>
              <a:buNone/>
            </a:pPr>
            <a:endParaRPr lang="vi-VN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sz="3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 </a:t>
            </a:r>
          </a:p>
          <a:p>
            <a:pPr algn="ctr">
              <a:buNone/>
            </a:pPr>
            <a:r>
              <a:rPr lang="vi-VN" sz="2000" dirty="0">
                <a:latin typeface="Arial" pitchFamily="34" charset="0"/>
                <a:cs typeface="Arial" pitchFamily="34" charset="0"/>
              </a:rPr>
              <a:t>Theo Phụ lục 5 "Phác đồ điều trị cơn hen phế quản nặng và nguy kịch" của "Hướng dẫn chẩn đoán, điều trị hen phế quản" của bộ Y tế (2015)</a:t>
            </a:r>
          </a:p>
          <a:p>
            <a:pPr algn="ctr">
              <a:buNone/>
            </a:pPr>
            <a:endParaRPr lang="vi-VN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sz="2800" dirty="0"/>
              <a:t>Nhóm nặng: cần phải được cấp cứu ngay theo trình tự: thuốc trước, thủ thuật sau (thở máy không xâm nhập).</a:t>
            </a:r>
          </a:p>
          <a:p>
            <a:pPr algn="just"/>
            <a:r>
              <a:rPr lang="vi-VN" sz="2800" dirty="0"/>
              <a:t>Nhóm nguy kịch: cần phải can thiệp bằng thủ thuật trước (thở máy xâm nhập), thuốc sau.</a:t>
            </a:r>
          </a:p>
          <a:p>
            <a:pPr algn="ctr">
              <a:buNone/>
            </a:pPr>
            <a:endParaRPr lang="vi-VN" sz="20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vi-VN" sz="20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vi-V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sz="3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 algn="just">
              <a:buNone/>
            </a:pPr>
            <a:r>
              <a:rPr lang="vi-VN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Giờ đầu tiên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+ Thở oxy, SpO</a:t>
            </a:r>
            <a:r>
              <a:rPr lang="vi-VN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vi-VN" dirty="0">
                <a:latin typeface="Arial" pitchFamily="34" charset="0"/>
                <a:cs typeface="Arial" pitchFamily="34" charset="0"/>
              </a:rPr>
              <a:t>&gt; 90%.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+ Khí dung: Thuốc giãn phế quản: kích thích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vi-VN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vi-VN" dirty="0">
                <a:latin typeface="Arial" pitchFamily="34" charset="0"/>
                <a:cs typeface="Arial" pitchFamily="34" charset="0"/>
              </a:rPr>
              <a:t> 5 mg/ 20 phút x 3 lần liên tiếp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+ Tiêm TM: methylprednisolon 40 - 80mg</a:t>
            </a:r>
            <a:r>
              <a:rPr lang="vi-VN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endParaRPr lang="vi-V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vi-VN" sz="4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 algn="just"/>
            <a:r>
              <a:rPr lang="vi-VN" sz="4000" b="1" i="1" dirty="0">
                <a:latin typeface="Arial" pitchFamily="34" charset="0"/>
                <a:cs typeface="Arial" pitchFamily="34" charset="0"/>
              </a:rPr>
              <a:t>Sau 1 giờ, nếu chưa cắt được cơn hen phế quản nặng</a:t>
            </a:r>
          </a:p>
          <a:p>
            <a:pPr algn="just">
              <a:buNone/>
            </a:pPr>
            <a:r>
              <a:rPr lang="vi-VN" sz="4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Giờ thứ 2</a:t>
            </a:r>
          </a:p>
          <a:p>
            <a:pPr algn="just"/>
            <a:r>
              <a:rPr lang="vi-VN" sz="4000" b="1" i="1" dirty="0">
                <a:latin typeface="Arial" pitchFamily="34" charset="0"/>
                <a:cs typeface="Arial" pitchFamily="34" charset="0"/>
              </a:rPr>
              <a:t>Tiếp tục điều trị như trên</a:t>
            </a:r>
          </a:p>
          <a:p>
            <a:pPr algn="just"/>
            <a:r>
              <a:rPr lang="vi-VN" sz="4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Thêm: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+ Ipratropium (combivent) khí dung 0,5 mg.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+ Sulphat magie 2g truyền tĩnh mạch trong 20 phút.</a:t>
            </a:r>
            <a:endParaRPr lang="vi-VN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vi-VN" sz="37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vi-VN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257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vi-VN" sz="53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 algn="just"/>
            <a:r>
              <a:rPr lang="vi-VN" sz="3800" b="1" i="1" dirty="0">
                <a:latin typeface="Arial" pitchFamily="34" charset="0"/>
                <a:cs typeface="Arial" pitchFamily="34" charset="0"/>
              </a:rPr>
              <a:t>Nếu các dấu hiệu nặng chưa mất đi, tiếp tục điều trị</a:t>
            </a:r>
          </a:p>
          <a:p>
            <a:pPr algn="just">
              <a:buNone/>
            </a:pPr>
            <a:r>
              <a:rPr lang="vi-VN" sz="3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- Khoảng 6 – 12 giờ tiếp theo</a:t>
            </a:r>
          </a:p>
          <a:p>
            <a:pPr algn="just">
              <a:buNone/>
            </a:pPr>
            <a:r>
              <a:rPr lang="vi-VN" sz="3800" dirty="0">
                <a:latin typeface="Arial" pitchFamily="34" charset="0"/>
                <a:cs typeface="Arial" pitchFamily="34" charset="0"/>
              </a:rPr>
              <a:t>+ Thở oxy, duy trì SpO</a:t>
            </a:r>
            <a:r>
              <a:rPr lang="vi-VN" sz="38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vi-VN" sz="3800" dirty="0">
                <a:latin typeface="Arial" pitchFamily="34" charset="0"/>
                <a:cs typeface="Arial" pitchFamily="34" charset="0"/>
              </a:rPr>
              <a:t>&gt; 90%.</a:t>
            </a:r>
          </a:p>
          <a:p>
            <a:pPr algn="just">
              <a:buNone/>
            </a:pPr>
            <a:r>
              <a:rPr lang="vi-VN" sz="3800" dirty="0">
                <a:latin typeface="Arial" pitchFamily="34" charset="0"/>
                <a:cs typeface="Arial" pitchFamily="34" charset="0"/>
              </a:rPr>
              <a:t>+ Thuốc giãn phế quản:</a:t>
            </a:r>
          </a:p>
          <a:p>
            <a:pPr algn="just"/>
            <a:r>
              <a:rPr lang="vi-VN" sz="3800" dirty="0">
                <a:latin typeface="Arial" pitchFamily="34" charset="0"/>
                <a:cs typeface="Arial" pitchFamily="34" charset="0"/>
              </a:rPr>
              <a:t>Khí dung thuốc kích thích </a:t>
            </a:r>
            <a:r>
              <a:rPr lang="el-GR" sz="3800" dirty="0">
                <a:latin typeface="Arial" pitchFamily="34" charset="0"/>
                <a:cs typeface="Arial" pitchFamily="34" charset="0"/>
              </a:rPr>
              <a:t>β</a:t>
            </a:r>
            <a:r>
              <a:rPr lang="vi-VN" sz="38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vi-VN" sz="3800" dirty="0">
                <a:latin typeface="Arial" pitchFamily="34" charset="0"/>
                <a:cs typeface="Arial" pitchFamily="34" charset="0"/>
              </a:rPr>
              <a:t> liên tục 5 mg/lần (3 lần/giờ)</a:t>
            </a:r>
          </a:p>
          <a:p>
            <a:pPr algn="just"/>
            <a:r>
              <a:rPr lang="vi-VN" sz="3800" dirty="0">
                <a:latin typeface="Arial" pitchFamily="34" charset="0"/>
                <a:cs typeface="Arial" pitchFamily="34" charset="0"/>
              </a:rPr>
              <a:t>Hoặc truyền TM liên tục (salbutamol): khởi đầu </a:t>
            </a:r>
            <a:r>
              <a:rPr lang="vi-VN" sz="3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0,1 - 0,15 mcg/kg/phút,</a:t>
            </a:r>
            <a:r>
              <a:rPr lang="vi-VN" sz="3800" dirty="0">
                <a:latin typeface="Arial" pitchFamily="34" charset="0"/>
                <a:cs typeface="Arial" pitchFamily="34" charset="0"/>
              </a:rPr>
              <a:t> tăng tốc độ 5 phút/lần (tuỳ theo đáp ứng), mỗi lần 0,1-0,15 mcgg/kg/phút (có thể đến </a:t>
            </a:r>
            <a:r>
              <a:rPr lang="vi-VN" sz="3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 mg/giờ </a:t>
            </a:r>
            <a:r>
              <a:rPr lang="vi-VN" sz="3800" dirty="0">
                <a:latin typeface="Arial" pitchFamily="34" charset="0"/>
                <a:cs typeface="Arial" pitchFamily="34" charset="0"/>
              </a:rPr>
              <a:t>ở người lớn).</a:t>
            </a:r>
          </a:p>
          <a:p>
            <a:pPr algn="just"/>
            <a:r>
              <a:rPr lang="vi-VN" sz="3800" b="1" i="1" dirty="0">
                <a:latin typeface="Arial" pitchFamily="34" charset="0"/>
                <a:cs typeface="Arial" pitchFamily="34" charset="0"/>
              </a:rPr>
              <a:t>Kết hợp với Ipratropium (combivent) 0,5 mg khí dung 4 giờ/lần.</a:t>
            </a:r>
          </a:p>
          <a:p>
            <a:pPr algn="just">
              <a:buNone/>
            </a:pPr>
            <a:r>
              <a:rPr lang="vi-VN" sz="3800" dirty="0">
                <a:latin typeface="Arial" pitchFamily="34" charset="0"/>
                <a:cs typeface="Arial" pitchFamily="34" charset="0"/>
              </a:rPr>
              <a:t>+ Tiêm TM Methylprednisolon: 200-300 mg/24 giờ, chia 4 </a:t>
            </a:r>
            <a:endParaRPr lang="vi-VN" sz="3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sz="3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r>
              <a:rPr lang="vi-VN" b="1" i="1" dirty="0">
                <a:latin typeface="Arial" pitchFamily="34" charset="0"/>
                <a:cs typeface="Arial" pitchFamily="34" charset="0"/>
              </a:rPr>
              <a:t>Xem xét chỉ định: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-Theophylin (diaphylin) 0,24 g TM rất chậm (20 phút) hoặc pha trong 100 dịch đẳng trương truyền trong 20 phút</a:t>
            </a:r>
            <a:r>
              <a:rPr lang="vi-VN" i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None/>
            </a:pPr>
            <a:r>
              <a:rPr lang="vi-VN" dirty="0">
                <a:latin typeface="Arial" pitchFamily="34" charset="0"/>
                <a:cs typeface="Arial" pitchFamily="34" charset="0"/>
              </a:rPr>
              <a:t>- Thở máy</a:t>
            </a:r>
            <a:endParaRPr lang="vi-VN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vi-VN" sz="7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 algn="just"/>
            <a:r>
              <a:rPr lang="vi-VN" sz="6100" b="1" dirty="0">
                <a:latin typeface="Arial" pitchFamily="34" charset="0"/>
                <a:cs typeface="Arial" pitchFamily="34" charset="0"/>
              </a:rPr>
              <a:t>Nếu sau 6 - 12 giờ chưa có đáp ứng tốt:</a:t>
            </a:r>
          </a:p>
          <a:p>
            <a:pPr algn="just"/>
            <a:r>
              <a:rPr lang="vi-VN" sz="6100" dirty="0">
                <a:latin typeface="Arial" pitchFamily="34" charset="0"/>
                <a:cs typeface="Arial" pitchFamily="34" charset="0"/>
              </a:rPr>
              <a:t>Tiếp tục duy trì điều trị thuốc như trên, và xem xét chỉ định </a:t>
            </a:r>
            <a:r>
              <a:rPr lang="vi-VN" sz="61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dùng adrenalin, chỉ định thở máy.</a:t>
            </a:r>
          </a:p>
          <a:p>
            <a:pPr algn="just">
              <a:buNone/>
            </a:pPr>
            <a:r>
              <a:rPr lang="vi-VN" sz="6100" dirty="0">
                <a:latin typeface="Arial" pitchFamily="34" charset="0"/>
                <a:cs typeface="Arial" pitchFamily="34" charset="0"/>
              </a:rPr>
              <a:t>+ Nên bắt đầu bằng thông khí không xâm nhập nếu chưa xuất hiện các chỉ định của thông khí xâm nhập.</a:t>
            </a:r>
          </a:p>
          <a:p>
            <a:pPr algn="just">
              <a:buNone/>
            </a:pPr>
            <a:r>
              <a:rPr lang="vi-VN" sz="6100" dirty="0">
                <a:latin typeface="Arial" pitchFamily="34" charset="0"/>
                <a:cs typeface="Arial" pitchFamily="34" charset="0"/>
              </a:rPr>
              <a:t>+ Nếu không đáp ứng </a:t>
            </a:r>
            <a:r>
              <a:rPr lang="vi-VN" sz="61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vi-VN" sz="6100" dirty="0">
                <a:latin typeface="Arial" pitchFamily="34" charset="0"/>
                <a:cs typeface="Arial" pitchFamily="34" charset="0"/>
              </a:rPr>
              <a:t>phải đặt ống nội khí quản và thở máy.</a:t>
            </a:r>
            <a:endParaRPr lang="vi-VN" sz="6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vi-VN" sz="5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 algn="just"/>
            <a:r>
              <a:rPr lang="vi-VN" sz="46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Chỉ định đặt ống NKQ và thở máy: </a:t>
            </a:r>
          </a:p>
          <a:p>
            <a:pPr algn="just">
              <a:buNone/>
            </a:pPr>
            <a:r>
              <a:rPr lang="vi-VN" sz="4600" b="1" i="1" dirty="0">
                <a:latin typeface="Arial" pitchFamily="34" charset="0"/>
                <a:cs typeface="Arial" pitchFamily="34" charset="0"/>
              </a:rPr>
              <a:t> khi có xuất hiện bất kỳ dấu hiệu nào sau đây:</a:t>
            </a:r>
          </a:p>
          <a:p>
            <a:pPr algn="just">
              <a:buNone/>
            </a:pPr>
            <a:r>
              <a:rPr lang="vi-VN" sz="4600" dirty="0">
                <a:latin typeface="Arial" pitchFamily="34" charset="0"/>
                <a:cs typeface="Arial" pitchFamily="34" charset="0"/>
              </a:rPr>
              <a:t>- Xuất hiện rối loạn ý thức hoặc bất kỳ 1 dấu hiệu nào của cơn HPQ nguy kịch</a:t>
            </a:r>
          </a:p>
          <a:p>
            <a:pPr algn="just">
              <a:buNone/>
            </a:pPr>
            <a:r>
              <a:rPr lang="vi-VN" sz="4600" dirty="0">
                <a:latin typeface="Arial" pitchFamily="34" charset="0"/>
                <a:cs typeface="Arial" pitchFamily="34" charset="0"/>
              </a:rPr>
              <a:t>- PaO</a:t>
            </a:r>
            <a:r>
              <a:rPr lang="vi-VN" sz="46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vi-VN" sz="4600" dirty="0">
                <a:latin typeface="Arial" pitchFamily="34" charset="0"/>
                <a:cs typeface="Arial" pitchFamily="34" charset="0"/>
              </a:rPr>
              <a:t>&lt; 60 mmHg khi thở oxy qua mặt nạ có túi dự trữ</a:t>
            </a:r>
          </a:p>
          <a:p>
            <a:pPr algn="just">
              <a:buNone/>
            </a:pPr>
            <a:r>
              <a:rPr lang="it-IT" sz="4600" dirty="0">
                <a:latin typeface="Arial" pitchFamily="34" charset="0"/>
                <a:cs typeface="Arial" pitchFamily="34" charset="0"/>
              </a:rPr>
              <a:t>- pH &lt; 7,30, PaCO</a:t>
            </a:r>
            <a:r>
              <a:rPr lang="it-IT" sz="46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vi-VN" sz="46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it-IT" sz="4600" dirty="0">
                <a:latin typeface="Arial" pitchFamily="34" charset="0"/>
                <a:cs typeface="Arial" pitchFamily="34" charset="0"/>
              </a:rPr>
              <a:t>&gt; 50 mmHg</a:t>
            </a:r>
          </a:p>
          <a:p>
            <a:pPr algn="just">
              <a:buNone/>
            </a:pPr>
            <a:r>
              <a:rPr lang="vi-VN" sz="4600" dirty="0">
                <a:latin typeface="Arial" pitchFamily="34" charset="0"/>
                <a:cs typeface="Arial" pitchFamily="34" charset="0"/>
              </a:rPr>
              <a:t>- Tình trạng lâm sàng xấu đi nhanh</a:t>
            </a:r>
          </a:p>
          <a:p>
            <a:pPr algn="just">
              <a:buNone/>
            </a:pPr>
            <a:r>
              <a:rPr lang="vi-VN" sz="4600" dirty="0">
                <a:latin typeface="Arial" pitchFamily="34" charset="0"/>
                <a:cs typeface="Arial" pitchFamily="34" charset="0"/>
              </a:rPr>
              <a:t>- Người bệnh mệt, kiệt sức cơ hô hấp</a:t>
            </a:r>
          </a:p>
          <a:p>
            <a:pPr algn="just">
              <a:buNone/>
            </a:pPr>
            <a:r>
              <a:rPr lang="vi-VN" sz="4600" dirty="0">
                <a:latin typeface="Arial" pitchFamily="34" charset="0"/>
                <a:cs typeface="Arial" pitchFamily="34" charset="0"/>
              </a:rPr>
              <a:t>- Thở máy không xâm nhập không có hiệu quả</a:t>
            </a:r>
            <a:endParaRPr lang="vi-VN" sz="4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sz="4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</a:t>
            </a:r>
          </a:p>
          <a:p>
            <a:pPr>
              <a:buNone/>
            </a:pPr>
            <a:r>
              <a:rPr lang="vi-VN" sz="2900">
                <a:latin typeface="Arial" pitchFamily="34" charset="0"/>
                <a:cs typeface="Arial" pitchFamily="34" charset="0"/>
              </a:rPr>
              <a:t>Trong </a:t>
            </a:r>
            <a:r>
              <a:rPr lang="vi-VN" sz="2900" dirty="0">
                <a:latin typeface="Arial" pitchFamily="34" charset="0"/>
                <a:cs typeface="Arial" pitchFamily="34" charset="0"/>
              </a:rPr>
              <a:t>trường hợp xuất hiện các dấu hiệu của cơn HPQ nguy kịch</a:t>
            </a:r>
            <a:r>
              <a:rPr lang="vi-VN" sz="2900">
                <a:latin typeface="Arial" pitchFamily="34" charset="0"/>
                <a:cs typeface="Arial" pitchFamily="34" charset="0"/>
              </a:rPr>
              <a:t>: </a:t>
            </a:r>
            <a:endParaRPr lang="en-US" sz="290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29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900">
                <a:latin typeface="Arial" pitchFamily="34" charset="0"/>
                <a:cs typeface="Arial" pitchFamily="34" charset="0"/>
              </a:rPr>
              <a:t>   </a:t>
            </a:r>
            <a:r>
              <a:rPr lang="vi-VN" sz="2900">
                <a:latin typeface="Arial" pitchFamily="34" charset="0"/>
                <a:cs typeface="Arial" pitchFamily="34" charset="0"/>
              </a:rPr>
              <a:t>Trước </a:t>
            </a:r>
            <a:r>
              <a:rPr lang="vi-VN" sz="2900" dirty="0">
                <a:latin typeface="Arial" pitchFamily="34" charset="0"/>
                <a:cs typeface="Arial" pitchFamily="34" charset="0"/>
              </a:rPr>
              <a:t>khi đặt ống NKQ dùng adrenalin 0,3 - 0,5 mg tiêm dưới da, có thể nhắc lại sau 5 – 10 phút.</a:t>
            </a:r>
            <a:endParaRPr lang="vi-VN" sz="2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vi-VN" sz="4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 (HPQ nguy kịch)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- Bóp bóng qua mặt nạ với oxy 100%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- Adrenalin 0,3 - 0,5 mg tiêm dưới da, có thể nhắc lại sau 5 - 10 phút.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- Đặt ống nội khí quản qua miệng (phải cho thuốc an thần, thuốc giãn cơ ngắn để đảm bảo đặt ống nội khí quản thành công).</a:t>
            </a:r>
          </a:p>
          <a:p>
            <a:pPr algn="just"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- Thở máy qua ống nội khí quản.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vi-VN" sz="6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 (HPQ nguy kịch)</a:t>
            </a:r>
          </a:p>
          <a:p>
            <a:pPr algn="just">
              <a:buNone/>
            </a:pPr>
            <a:r>
              <a:rPr lang="vi-VN" sz="5600" dirty="0">
                <a:latin typeface="Arial" pitchFamily="34" charset="0"/>
                <a:cs typeface="Arial" pitchFamily="34" charset="0"/>
              </a:rPr>
              <a:t>- Truyền tĩnh mạch liên tục thuốc giãn phế quản:</a:t>
            </a:r>
          </a:p>
          <a:p>
            <a:pPr algn="just">
              <a:buNone/>
            </a:pPr>
            <a:r>
              <a:rPr lang="vi-VN" sz="5600" dirty="0">
                <a:latin typeface="Arial" pitchFamily="34" charset="0"/>
                <a:cs typeface="Arial" pitchFamily="34" charset="0"/>
              </a:rPr>
              <a:t>+ Adrenalin: khởi đầu 0,1 mcg/kg/phút, tăng tốc độ truyền 0,1mg/kg/phút mỗi lần 2 - 3 phút/lần đến khi có đáp ứng (có thể đến 1-1,5 mg/giờ ở người lớn).</a:t>
            </a:r>
          </a:p>
          <a:p>
            <a:pPr algn="just">
              <a:buNone/>
            </a:pPr>
            <a:r>
              <a:rPr lang="vi-VN" sz="5600" i="1" dirty="0">
                <a:latin typeface="Arial" pitchFamily="34" charset="0"/>
                <a:cs typeface="Arial" pitchFamily="34" charset="0"/>
              </a:rPr>
              <a:t>+ hoặc thuốc kích thích bêta-2: khởi đầu 0,1 - 0,15 </a:t>
            </a:r>
            <a:r>
              <a:rPr lang="vi-VN" sz="5600" dirty="0">
                <a:latin typeface="Arial" pitchFamily="34" charset="0"/>
                <a:cs typeface="Arial" pitchFamily="34" charset="0"/>
              </a:rPr>
              <a:t>mcg/kg/phút, tăng tốc độ gấp đôi sau 2 - 3 phút đến khi có đáp ứng (tối đa 4mg/giờ).</a:t>
            </a:r>
          </a:p>
          <a:p>
            <a:pPr algn="just">
              <a:buFontTx/>
              <a:buChar char="-"/>
            </a:pPr>
            <a:endParaRPr lang="vi-VN" sz="28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vi-VN" sz="3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tại bệnh viện (HPQ nguy kịch)</a:t>
            </a:r>
          </a:p>
          <a:p>
            <a:pPr>
              <a:buNone/>
            </a:pPr>
            <a:r>
              <a:rPr lang="vi-VN" sz="4000" dirty="0">
                <a:latin typeface="Arial" pitchFamily="34" charset="0"/>
                <a:cs typeface="Arial" pitchFamily="34" charset="0"/>
              </a:rPr>
              <a:t>-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Tiêm TM: methylprednisolon 40 - 80mg</a:t>
            </a:r>
            <a:r>
              <a:rPr lang="vi-VN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Khí dung: </a:t>
            </a: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+ Thuốc giãn phế quản: kích thích </a:t>
            </a:r>
            <a:r>
              <a:rPr lang="el-GR" sz="2800" dirty="0">
                <a:latin typeface="Arial" pitchFamily="34" charset="0"/>
                <a:cs typeface="Arial" pitchFamily="34" charset="0"/>
              </a:rPr>
              <a:t>β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2 5 mg/ 20 phút x 3 lần liên tiếp</a:t>
            </a: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+ Ipratropium (combivent) khí dung 0,5 mg.</a:t>
            </a: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- Sulphat magie 2g truyền tĩnh mạch trong 20 phút.</a:t>
            </a:r>
            <a:endParaRPr lang="vi-VN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2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XỬ TRÍ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vi-VN" sz="3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Xử trí HPQ nặng (Status Asthamticus, )</a:t>
            </a: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- Tương tự</a:t>
            </a:r>
            <a:r>
              <a:rPr lang="vi-VN" sz="40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Khác: </a:t>
            </a: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+Tiêm TM: </a:t>
            </a:r>
            <a:r>
              <a:rPr lang="vi-VN" sz="2800">
                <a:latin typeface="Arial" pitchFamily="34" charset="0"/>
                <a:cs typeface="Arial" pitchFamily="34" charset="0"/>
              </a:rPr>
              <a:t>methylprednisolon khởi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đầu 125mg, sau đó 40 - 60mg</a:t>
            </a:r>
            <a:r>
              <a:rPr lang="vi-VN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x mỗi 6 giờ/lần.</a:t>
            </a:r>
            <a:endParaRPr lang="vi-VN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vi-VN" sz="2800" dirty="0">
                <a:latin typeface="Arial" pitchFamily="34" charset="0"/>
                <a:cs typeface="Arial" pitchFamily="34" charset="0"/>
              </a:rPr>
              <a:t>+ Không khuyến cáo dùng kích thích </a:t>
            </a:r>
            <a:r>
              <a:rPr lang="el-GR" sz="2800" dirty="0">
                <a:latin typeface="Arial" pitchFamily="34" charset="0"/>
                <a:cs typeface="Arial" pitchFamily="34" charset="0"/>
              </a:rPr>
              <a:t>β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2 đường TM</a:t>
            </a:r>
          </a:p>
          <a:p>
            <a:pPr>
              <a:buNone/>
            </a:pPr>
            <a:endParaRPr lang="vi-VN" sz="2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vi-VN" sz="2200" dirty="0"/>
              <a:t>Ravi aysola, Mario Castro, Hồi sức cấp cứu – Tiếp cận theo phác đồ, 2012, PSG.TS Nguyễn Đạt Anh chủ biên.</a:t>
            </a:r>
          </a:p>
          <a:p>
            <a:pPr>
              <a:buNone/>
            </a:pPr>
            <a:endParaRPr lang="vi-VN" sz="2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vi-VN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XỬ TRÍ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dirty="0">
                <a:latin typeface="Arial" pitchFamily="34" charset="0"/>
                <a:cs typeface="Arial" pitchFamily="34" charset="0"/>
              </a:rPr>
              <a:t> oxy,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trì</a:t>
            </a:r>
            <a:r>
              <a:rPr lang="en-US" dirty="0">
                <a:latin typeface="Arial" pitchFamily="34" charset="0"/>
                <a:cs typeface="Arial" pitchFamily="34" charset="0"/>
              </a:rPr>
              <a:t> SpO2  94% - 98%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Khí</a:t>
            </a:r>
            <a:r>
              <a:rPr lang="en-US" dirty="0">
                <a:latin typeface="Arial" pitchFamily="34" charset="0"/>
                <a:cs typeface="Arial" pitchFamily="34" charset="0"/>
              </a:rPr>
              <a:t> dung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en-US" dirty="0">
                <a:latin typeface="Arial" pitchFamily="34" charset="0"/>
                <a:cs typeface="Arial" pitchFamily="34" charset="0"/>
              </a:rPr>
              <a:t>2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tối</a:t>
            </a:r>
            <a:r>
              <a:rPr lang="en-US" dirty="0">
                <a:latin typeface="Arial" pitchFamily="34" charset="0"/>
                <a:cs typeface="Arial" pitchFamily="34" charset="0"/>
              </a:rPr>
              <a:t> đa10 tube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Nếu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cải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thiện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khí</a:t>
            </a:r>
            <a:r>
              <a:rPr lang="en-US" dirty="0">
                <a:latin typeface="Arial" pitchFamily="34" charset="0"/>
                <a:cs typeface="Arial" pitchFamily="34" charset="0"/>
              </a:rPr>
              <a:t> dung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ipratropium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bromid</a:t>
            </a:r>
            <a:r>
              <a:rPr lang="en-US" dirty="0">
                <a:latin typeface="Arial" pitchFamily="34" charset="0"/>
                <a:cs typeface="Arial" pitchFamily="34" charset="0"/>
              </a:rPr>
              <a:t> (250mcg/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liều</a:t>
            </a:r>
            <a:r>
              <a:rPr lang="en-US" dirty="0">
                <a:latin typeface="Arial" pitchFamily="34" charset="0"/>
                <a:cs typeface="Arial" pitchFamily="34" charset="0"/>
              </a:rPr>
              <a:t> +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en-US" dirty="0">
                <a:latin typeface="Arial" pitchFamily="34" charset="0"/>
                <a:cs typeface="Arial" pitchFamily="34" charset="0"/>
              </a:rPr>
              <a:t>2).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Lặp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lại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liều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ipratropium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nếu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thấy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đáp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ứng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kém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với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en-US" dirty="0">
                <a:latin typeface="Arial" pitchFamily="34" charset="0"/>
                <a:cs typeface="Arial" pitchFamily="34" charset="0"/>
              </a:rPr>
              <a:t>2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Thêm</a:t>
            </a:r>
            <a:r>
              <a:rPr lang="en-US" dirty="0">
                <a:latin typeface="Arial" pitchFamily="34" charset="0"/>
                <a:cs typeface="Arial" pitchFamily="34" charset="0"/>
              </a:rPr>
              <a:t> 150mg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magie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sulphat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vào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mỗi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liều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khí</a:t>
            </a:r>
            <a:r>
              <a:rPr lang="en-US" dirty="0">
                <a:latin typeface="Arial" pitchFamily="34" charset="0"/>
                <a:cs typeface="Arial" pitchFamily="34" charset="0"/>
              </a:rPr>
              <a:t> dung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salbutamol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ipratropium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giờ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đầu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tiên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nếu</a:t>
            </a:r>
            <a:r>
              <a:rPr lang="en-US" dirty="0">
                <a:latin typeface="Arial" pitchFamily="34" charset="0"/>
                <a:cs typeface="Arial" pitchFamily="34" charset="0"/>
              </a:rPr>
              <a:t> SpO2 &lt; 92%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dùng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en-US" dirty="0">
                <a:latin typeface="Arial" pitchFamily="34" charset="0"/>
                <a:cs typeface="Arial" pitchFamily="34" charset="0"/>
              </a:rPr>
              <a:t>2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tác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kéo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dài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nếu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β</a:t>
            </a:r>
            <a:r>
              <a:rPr lang="en-US" dirty="0">
                <a:latin typeface="Arial" pitchFamily="34" charset="0"/>
                <a:cs typeface="Arial" pitchFamily="34" charset="0"/>
              </a:rPr>
              <a:t>2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tác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ngắn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sử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dirty="0">
                <a:latin typeface="Arial" pitchFamily="34" charset="0"/>
                <a:cs typeface="Arial" pitchFamily="34" charset="0"/>
              </a:rPr>
              <a:t> 4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giờ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986"/>
            <a:ext cx="2466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XỬ TRÍ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Arial" pitchFamily="34" charset="0"/>
                <a:cs typeface="Arial" pitchFamily="34" charset="0"/>
              </a:rPr>
              <a:t>Corticoid 2mg/kg,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tối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đa</a:t>
            </a:r>
            <a:r>
              <a:rPr lang="en-US" dirty="0">
                <a:latin typeface="Arial" pitchFamily="34" charset="0"/>
                <a:cs typeface="Arial" pitchFamily="34" charset="0"/>
              </a:rPr>
              <a:t> 60 mg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Nên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dirty="0">
                <a:latin typeface="Arial" pitchFamily="34" charset="0"/>
                <a:cs typeface="Arial" pitchFamily="34" charset="0"/>
              </a:rPr>
              <a:t> bolus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salbutamol</a:t>
            </a:r>
            <a:r>
              <a:rPr lang="en-US" dirty="0">
                <a:latin typeface="Arial" pitchFamily="34" charset="0"/>
                <a:cs typeface="Arial" pitchFamily="34" charset="0"/>
              </a:rPr>
              <a:t> TM 15 mcg/kg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atin typeface="Arial" pitchFamily="34" charset="0"/>
                <a:cs typeface="Arial" pitchFamily="34" charset="0"/>
              </a:rPr>
              <a:t> 10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phút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Aminophyline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những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bệnh</a:t>
            </a:r>
            <a:r>
              <a:rPr lang="en-US" dirty="0">
                <a:latin typeface="Arial" pitchFamily="34" charset="0"/>
                <a:cs typeface="Arial" pitchFamily="34" charset="0"/>
              </a:rPr>
              <a:t> hen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nặng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dirty="0">
                <a:latin typeface="Arial" pitchFamily="34" charset="0"/>
                <a:cs typeface="Arial" pitchFamily="34" charset="0"/>
              </a:rPr>
              <a:t> hen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nguy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kịch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dirty="0">
                <a:latin typeface="Arial" pitchFamily="34" charset="0"/>
                <a:cs typeface="Arial" pitchFamily="34" charset="0"/>
              </a:rPr>
              <a:t> hen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đáp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ứng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với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liều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tối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thuốc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giãn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phế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quản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corticoide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err="1">
                <a:latin typeface="Arial" pitchFamily="34" charset="0"/>
                <a:cs typeface="Arial" pitchFamily="34" charset="0"/>
              </a:rPr>
              <a:t>Nên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dùng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magie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sulphat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bệnh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nhân</a:t>
            </a:r>
            <a:r>
              <a:rPr lang="en-US">
                <a:latin typeface="Arial" pitchFamily="34" charset="0"/>
                <a:cs typeface="Arial" pitchFamily="34" charset="0"/>
              </a:rPr>
              <a:t>.</a:t>
            </a:r>
            <a:endParaRPr lang="vi-V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986"/>
            <a:ext cx="2466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vi-VN" sz="3700" dirty="0">
                <a:latin typeface="Arial" pitchFamily="34" charset="0"/>
                <a:cs typeface="Arial" pitchFamily="34" charset="0"/>
              </a:rPr>
              <a:t>XỬ TRÍ</a:t>
            </a:r>
            <a:br>
              <a:rPr lang="vi-VN" sz="3700" dirty="0">
                <a:latin typeface="Arial" pitchFamily="34" charset="0"/>
                <a:cs typeface="Arial" pitchFamily="34" charset="0"/>
              </a:rPr>
            </a:br>
            <a:endParaRPr lang="vi-VN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986"/>
            <a:ext cx="2466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555408"/>
            <a:ext cx="8229600" cy="80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vi-VN" dirty="0">
                <a:latin typeface="+mn-lt"/>
              </a:rPr>
              <a:t>Các phương pháp thông khí nhân tạo</a:t>
            </a:r>
            <a:br>
              <a:rPr lang="vi-VN" dirty="0">
                <a:latin typeface="+mn-lt"/>
              </a:rPr>
            </a:br>
            <a:endParaRPr lang="vi-VN" dirty="0">
              <a:latin typeface="+mn-lt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algn="just"/>
            <a:endParaRPr lang="vi-VN" dirty="0"/>
          </a:p>
          <a:p>
            <a:pPr algn="just"/>
            <a:endParaRPr lang="vi-VN" dirty="0"/>
          </a:p>
          <a:p>
            <a:pPr algn="just"/>
            <a:endParaRPr lang="vi-VN" dirty="0"/>
          </a:p>
          <a:p>
            <a:pPr algn="just"/>
            <a:endParaRPr lang="vi-VN" dirty="0"/>
          </a:p>
          <a:p>
            <a:pPr algn="just"/>
            <a:endParaRPr lang="vi-VN" dirty="0"/>
          </a:p>
          <a:p>
            <a:pPr algn="just">
              <a:buNone/>
            </a:pPr>
            <a:endParaRPr lang="vi-VN" dirty="0"/>
          </a:p>
          <a:p>
            <a:pPr algn="just"/>
            <a:endParaRPr lang="vi-VN" dirty="0"/>
          </a:p>
          <a:p>
            <a:pPr algn="just"/>
            <a:r>
              <a:rPr lang="vi-VN" sz="2000" dirty="0"/>
              <a:t>Ravi aysola, Mario Castro, Hồi sức cấp cứu – Tiếp cận theo phác đồ, 2012, PSG.TS Nguyễn Đạt Anh chủ biên.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43608" y="1397000"/>
          <a:ext cx="7272808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800">
                <a:tc>
                  <a:txBody>
                    <a:bodyPr/>
                    <a:lstStyle/>
                    <a:p>
                      <a:r>
                        <a:rPr lang="vi-VN" sz="2300" dirty="0"/>
                        <a:t>Thông</a:t>
                      </a:r>
                      <a:r>
                        <a:rPr lang="vi-VN" sz="2300" baseline="0" dirty="0"/>
                        <a:t> số</a:t>
                      </a:r>
                      <a:endParaRPr lang="vi-VN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Cài</a:t>
                      </a:r>
                      <a:r>
                        <a:rPr lang="vi-VN" sz="2300" baseline="0" dirty="0"/>
                        <a:t> đặt</a:t>
                      </a:r>
                      <a:endParaRPr lang="vi-VN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dirty="0"/>
                        <a:t>Mode</a:t>
                      </a:r>
                      <a:endParaRPr lang="vi-VN" sz="23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SIMV/VCV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dirty="0"/>
                        <a:t>Thông</a:t>
                      </a:r>
                      <a:r>
                        <a:rPr lang="vi-VN" sz="2300" baseline="0" dirty="0"/>
                        <a:t> khí phút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&lt;</a:t>
                      </a:r>
                      <a:r>
                        <a:rPr lang="vi-VN" sz="2300" baseline="0" dirty="0"/>
                        <a:t> 10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Thể tích lưu thông (Vt)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7 - 8 mL/kg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dirty="0"/>
                        <a:t>Tần số</a:t>
                      </a:r>
                      <a:r>
                        <a:rPr lang="vi-VN" sz="2300" baseline="0" dirty="0"/>
                        <a:t> thở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12 -14 lần/phút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Tốc độ dòng thở vào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60</a:t>
                      </a:r>
                      <a:r>
                        <a:rPr lang="vi-VN" sz="2300" baseline="0" dirty="0"/>
                        <a:t> - 80 L/phút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PEEP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0 - 5 cmH</a:t>
                      </a:r>
                      <a:r>
                        <a:rPr lang="vi-VN" sz="2300" baseline="-25000" dirty="0"/>
                        <a:t>2</a:t>
                      </a:r>
                      <a:r>
                        <a:rPr lang="vi-VN" sz="2300" baseline="0" dirty="0"/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FiO2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SpO</a:t>
                      </a:r>
                      <a:r>
                        <a:rPr lang="vi-VN" sz="2300" baseline="-25000" dirty="0"/>
                        <a:t>2 </a:t>
                      </a:r>
                      <a:r>
                        <a:rPr lang="vi-VN" sz="2300" baseline="0" dirty="0"/>
                        <a:t> &gt; 90%</a:t>
                      </a:r>
                      <a:endParaRPr lang="vi-VN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r>
                        <a:rPr lang="vi-VN" sz="2300" baseline="0" dirty="0"/>
                        <a:t>I:E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sz="2300" dirty="0"/>
                        <a:t>1:3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579840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88771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8811</TotalTime>
  <Words>1998</Words>
  <Application>Microsoft Office PowerPoint</Application>
  <PresentationFormat>Trình chiếu Trên màn hình (4:3)</PresentationFormat>
  <Paragraphs>269</Paragraphs>
  <Slides>31</Slides>
  <Notes>0</Notes>
  <HiddenSlides>0</HiddenSlides>
  <MMClips>0</MMClips>
  <ScaleCrop>false</ScaleCrop>
  <HeadingPairs>
    <vt:vector size="4" baseType="variant">
      <vt:variant>
        <vt:lpstr>Chủ đề</vt:lpstr>
      </vt:variant>
      <vt:variant>
        <vt:i4>2</vt:i4>
      </vt:variant>
      <vt:variant>
        <vt:lpstr>Tiêu đề Bản chiếu</vt:lpstr>
      </vt:variant>
      <vt:variant>
        <vt:i4>31</vt:i4>
      </vt:variant>
    </vt:vector>
  </HeadingPairs>
  <TitlesOfParts>
    <vt:vector size="33" baseType="lpstr">
      <vt:lpstr>Office Theme</vt:lpstr>
      <vt:lpstr>1_Office Theme</vt:lpstr>
      <vt:lpstr>CHẨN ĐOÁN VÀ XỬ TRÍ CƠN HEN PHẾ QUẢN NẶNG  - NGUY KỊCH</vt:lpstr>
      <vt:lpstr>MỤC TIÊU</vt:lpstr>
      <vt:lpstr>ĐỊNH NGHĨA</vt:lpstr>
      <vt:lpstr>Chẩn đoán xác định</vt:lpstr>
      <vt:lpstr>Các yếu tố nguy cơ</vt:lpstr>
      <vt:lpstr>Chẩn đoán phân biệt</vt:lpstr>
      <vt:lpstr>Chẩn đoán mức độ nặng của cơn hen Bộ y tế 2015   Hồi sức cấp cứu – Tiếp cận theo phác đồ, 2012  )</vt:lpstr>
      <vt:lpstr>Chẩn đoán mức độ nặng của cơn hen Bộ y tế 2015   Hồi sức cấp cứu – Tiếp cận theo phác đồ, 2012  )</vt:lpstr>
      <vt:lpstr>Chẩn đoán mức độ nặng của cơn hen (Bộ Y tế 2015)</vt:lpstr>
      <vt:lpstr>Chẩn đoán mức độ nặng của cơn hen (Bộ Y tế 2015)</vt:lpstr>
      <vt:lpstr>Chẩn đoán mức độ nặng của cơn hen </vt:lpstr>
      <vt:lpstr>Chẩn đoán mức độ nặng của cơn hen </vt:lpstr>
      <vt:lpstr>Chẩn đoán mức độ nặng của cơn hen </vt:lpstr>
      <vt:lpstr>XỬ TRÍ (OTC)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</vt:lpstr>
      <vt:lpstr>XỬ TRÍ </vt:lpstr>
      <vt:lpstr>XỬ TRÍ </vt:lpstr>
      <vt:lpstr>XỬ TRÍ </vt:lpstr>
      <vt:lpstr>Các phương pháp thông khí nhân tạo 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 PHẾ QUẢN NẶNG   HEN PHẾ QUẢN NGUY KỊCH</dc:title>
  <dc:creator>User</dc:creator>
  <cp:lastModifiedBy>BS QUANG</cp:lastModifiedBy>
  <cp:revision>107</cp:revision>
  <dcterms:created xsi:type="dcterms:W3CDTF">2016-11-02T02:20:02Z</dcterms:created>
  <dcterms:modified xsi:type="dcterms:W3CDTF">2023-07-11T01:41:58Z</dcterms:modified>
</cp:coreProperties>
</file>