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07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5" r:id="rId17"/>
    <p:sldId id="277" r:id="rId18"/>
    <p:sldId id="278" r:id="rId19"/>
    <p:sldId id="279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</p:sldIdLst>
  <p:sldSz cx="9144000" cy="6858000" type="screen4x3"/>
  <p:notesSz cx="9144000" cy="6858000"/>
  <p:embeddedFontLst>
    <p:embeddedFont>
      <p:font typeface="Book Antiqua" panose="02040602050305030304" pitchFamily="18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mbria" panose="02040503050406030204" pitchFamily="18" charset="0"/>
      <p:regular r:id="rId52"/>
      <p:bold r:id="rId53"/>
      <p:italic r:id="rId54"/>
      <p:boldItalic r:id="rId55"/>
    </p:embeddedFont>
    <p:embeddedFont>
      <p:font typeface="Constantia" panose="02000000000000000000" pitchFamily="2" charset="0"/>
      <p:regular r:id="rId56"/>
      <p:bold r:id="rId57"/>
      <p:italic r:id="rId58"/>
      <p:boldItalic r:id="rId59"/>
    </p:embeddedFont>
    <p:embeddedFont>
      <p:font typeface="Tahoma" panose="020B0604030504040204" pitchFamily="34" charset="0"/>
      <p:regular r:id="rId60"/>
      <p:bold r:id="rId61"/>
    </p:embeddedFont>
    <p:embeddedFont>
      <p:font typeface="Wingdings 2" pitchFamily="2" charset="2"/>
      <p:regular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font" Target="fonts/font4.fntdata" /><Relationship Id="rId50" Type="http://schemas.openxmlformats.org/officeDocument/2006/relationships/font" Target="fonts/font7.fntdata" /><Relationship Id="rId55" Type="http://schemas.openxmlformats.org/officeDocument/2006/relationships/font" Target="fonts/font12.fntdata" /><Relationship Id="rId63" Type="http://schemas.openxmlformats.org/officeDocument/2006/relationships/presProps" Target="presProps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font" Target="fonts/font11.fntdata" /><Relationship Id="rId62" Type="http://schemas.openxmlformats.org/officeDocument/2006/relationships/font" Target="fonts/font19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font" Target="fonts/font2.fntdata" /><Relationship Id="rId53" Type="http://schemas.openxmlformats.org/officeDocument/2006/relationships/font" Target="fonts/font10.fntdata" /><Relationship Id="rId58" Type="http://schemas.openxmlformats.org/officeDocument/2006/relationships/font" Target="fonts/font15.fntdata" /><Relationship Id="rId66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font" Target="fonts/font6.fntdata" /><Relationship Id="rId57" Type="http://schemas.openxmlformats.org/officeDocument/2006/relationships/font" Target="fonts/font14.fntdata" /><Relationship Id="rId61" Type="http://schemas.openxmlformats.org/officeDocument/2006/relationships/font" Target="fonts/font18.fntdata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font" Target="fonts/font1.fntdata" /><Relationship Id="rId52" Type="http://schemas.openxmlformats.org/officeDocument/2006/relationships/font" Target="fonts/font9.fntdata" /><Relationship Id="rId60" Type="http://schemas.openxmlformats.org/officeDocument/2006/relationships/font" Target="fonts/font17.fntdata" /><Relationship Id="rId65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font" Target="fonts/font5.fntdata" /><Relationship Id="rId56" Type="http://schemas.openxmlformats.org/officeDocument/2006/relationships/font" Target="fonts/font13.fntdata" /><Relationship Id="rId64" Type="http://schemas.openxmlformats.org/officeDocument/2006/relationships/viewProps" Target="viewProps.xml" /><Relationship Id="rId8" Type="http://schemas.openxmlformats.org/officeDocument/2006/relationships/slide" Target="slides/slide7.xml" /><Relationship Id="rId51" Type="http://schemas.openxmlformats.org/officeDocument/2006/relationships/font" Target="fonts/font8.fntdata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font" Target="fonts/font3.fntdata" /><Relationship Id="rId59" Type="http://schemas.openxmlformats.org/officeDocument/2006/relationships/font" Target="fonts/font16.fntdata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82316" y="595629"/>
            <a:ext cx="357936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A529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4607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4607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4607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jp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11" Type="http://schemas.openxmlformats.org/officeDocument/2006/relationships/image" Target="../media/image5.png" /><Relationship Id="rId5" Type="http://schemas.openxmlformats.org/officeDocument/2006/relationships/slideLayout" Target="../slideLayouts/slideLayout5.xml" /><Relationship Id="rId10" Type="http://schemas.openxmlformats.org/officeDocument/2006/relationships/image" Target="../media/image4.png" /><Relationship Id="rId4" Type="http://schemas.openxmlformats.org/officeDocument/2006/relationships/slideLayout" Target="../slideLayouts/slideLayout4.xml" /><Relationship Id="rId9" Type="http://schemas.openxmlformats.org/officeDocument/2006/relationships/image" Target="../media/image3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6857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247"/>
            <a:ext cx="9143999" cy="10261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357" y="0"/>
            <a:ext cx="4742641" cy="599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90762" cy="101993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81" y="52959"/>
            <a:ext cx="9145643" cy="90081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1325" y="241172"/>
            <a:ext cx="8261350" cy="1611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4607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1657" y="1771620"/>
            <a:ext cx="8120684" cy="3750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5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image" Target="../media/image11.png" /><Relationship Id="rId7" Type="http://schemas.openxmlformats.org/officeDocument/2006/relationships/image" Target="../media/image15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.png" /><Relationship Id="rId11" Type="http://schemas.openxmlformats.org/officeDocument/2006/relationships/image" Target="../media/image19.png" /><Relationship Id="rId5" Type="http://schemas.openxmlformats.org/officeDocument/2006/relationships/image" Target="../media/image13.png" /><Relationship Id="rId10" Type="http://schemas.openxmlformats.org/officeDocument/2006/relationships/image" Target="../media/image18.png" /><Relationship Id="rId4" Type="http://schemas.openxmlformats.org/officeDocument/2006/relationships/image" Target="../media/image12.png" /><Relationship Id="rId9" Type="http://schemas.openxmlformats.org/officeDocument/2006/relationships/image" Target="../media/image17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 /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 /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 /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 /><Relationship Id="rId2" Type="http://schemas.openxmlformats.org/officeDocument/2006/relationships/image" Target="../media/image27.jp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 /><Relationship Id="rId1" Type="http://schemas.openxmlformats.org/officeDocument/2006/relationships/slideLayout" Target="../slideLayouts/slideLayout5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 /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4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 /><Relationship Id="rId2" Type="http://schemas.openxmlformats.org/officeDocument/2006/relationships/image" Target="../media/image34.jpg" /><Relationship Id="rId1" Type="http://schemas.openxmlformats.org/officeDocument/2006/relationships/slideLayout" Target="../slideLayouts/slideLayout4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 /><Relationship Id="rId1" Type="http://schemas.openxmlformats.org/officeDocument/2006/relationships/slideLayout" Target="../slideLayouts/slideLayout5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 /><Relationship Id="rId3" Type="http://schemas.openxmlformats.org/officeDocument/2006/relationships/image" Target="../media/image2.png" /><Relationship Id="rId7" Type="http://schemas.openxmlformats.org/officeDocument/2006/relationships/image" Target="../media/image41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40.png" /><Relationship Id="rId5" Type="http://schemas.openxmlformats.org/officeDocument/2006/relationships/image" Target="../media/image39.png" /><Relationship Id="rId10" Type="http://schemas.openxmlformats.org/officeDocument/2006/relationships/image" Target="../media/image44.png" /><Relationship Id="rId4" Type="http://schemas.openxmlformats.org/officeDocument/2006/relationships/image" Target="../media/image3.png" /><Relationship Id="rId9" Type="http://schemas.openxmlformats.org/officeDocument/2006/relationships/image" Target="../media/image4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4000"/>
            <a:ext cx="8245475" cy="1231106"/>
          </a:xfrm>
        </p:spPr>
        <p:txBody>
          <a:bodyPr/>
          <a:lstStyle/>
          <a:p>
            <a:pPr algn="ctr"/>
            <a:r>
              <a:rPr lang="en-US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THỞ MÁY TRÊN BỆNH NHÂN COPD/HEN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599" y="4191000"/>
            <a:ext cx="6096001" cy="400110"/>
          </a:xfrm>
        </p:spPr>
        <p:txBody>
          <a:bodyPr/>
          <a:lstStyle/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649379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8251" y="652348"/>
            <a:ext cx="25869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MỤC</a:t>
            </a:r>
            <a:r>
              <a:rPr spc="-65" dirty="0"/>
              <a:t> </a:t>
            </a:r>
            <a:r>
              <a:rPr spc="-10" dirty="0"/>
              <a:t>TIÊU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61977"/>
            <a:ext cx="8303259" cy="363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5080" indent="-515620">
              <a:lnSpc>
                <a:spcPct val="150100"/>
              </a:lnSpc>
              <a:spcBef>
                <a:spcPts val="100"/>
              </a:spcBef>
              <a:buClr>
                <a:srgbClr val="0AD0D9"/>
              </a:buClr>
              <a:buSzPct val="95000"/>
              <a:buAutoNum type="arabicPeriod"/>
              <a:tabLst>
                <a:tab pos="527685" algn="l"/>
                <a:tab pos="528320" algn="l"/>
              </a:tabLst>
            </a:pPr>
            <a:r>
              <a:rPr sz="3000" spc="-25" dirty="0">
                <a:latin typeface="Arial"/>
                <a:cs typeface="Arial"/>
              </a:rPr>
              <a:t>Trình</a:t>
            </a:r>
            <a:r>
              <a:rPr sz="3000" spc="29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bày</a:t>
            </a:r>
            <a:r>
              <a:rPr sz="3000" spc="30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được</a:t>
            </a:r>
            <a:r>
              <a:rPr sz="3000" spc="30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các</a:t>
            </a:r>
            <a:r>
              <a:rPr sz="3000" spc="30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cơ</a:t>
            </a:r>
            <a:r>
              <a:rPr sz="3000" spc="30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chế</a:t>
            </a:r>
            <a:r>
              <a:rPr sz="3000" spc="30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sinh</a:t>
            </a:r>
            <a:r>
              <a:rPr sz="3000" spc="30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lý</a:t>
            </a:r>
            <a:r>
              <a:rPr sz="3000" spc="30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bệnh</a:t>
            </a:r>
            <a:r>
              <a:rPr sz="3000" spc="30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liên </a:t>
            </a:r>
            <a:r>
              <a:rPr sz="3000" spc="-819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quan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đến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thở</a:t>
            </a:r>
            <a:r>
              <a:rPr sz="3000" spc="-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máy</a:t>
            </a:r>
            <a:r>
              <a:rPr sz="3000" spc="-5" dirty="0">
                <a:latin typeface="Arial"/>
                <a:cs typeface="Arial"/>
              </a:rPr>
              <a:t> trên</a:t>
            </a:r>
            <a:r>
              <a:rPr sz="3000" dirty="0">
                <a:latin typeface="Arial"/>
                <a:cs typeface="Arial"/>
              </a:rPr>
              <a:t> bệnh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nhân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COPD/Hen</a:t>
            </a:r>
            <a:endParaRPr sz="3000">
              <a:latin typeface="Arial"/>
              <a:cs typeface="Arial"/>
            </a:endParaRPr>
          </a:p>
          <a:p>
            <a:pPr marL="527685" marR="5080" indent="-515620">
              <a:lnSpc>
                <a:spcPct val="150100"/>
              </a:lnSpc>
              <a:spcBef>
                <a:spcPts val="720"/>
              </a:spcBef>
              <a:buClr>
                <a:srgbClr val="0AD0D9"/>
              </a:buClr>
              <a:buSzPct val="95000"/>
              <a:buAutoNum type="arabicPeriod"/>
              <a:tabLst>
                <a:tab pos="527685" algn="l"/>
                <a:tab pos="528320" algn="l"/>
                <a:tab pos="1289685" algn="l"/>
                <a:tab pos="2199640" algn="l"/>
                <a:tab pos="2957195" algn="l"/>
                <a:tab pos="3867150" algn="l"/>
                <a:tab pos="5093970" algn="l"/>
                <a:tab pos="6003925" algn="l"/>
                <a:tab pos="6810375" algn="l"/>
                <a:tab pos="7569834" algn="l"/>
              </a:tabLst>
            </a:pPr>
            <a:r>
              <a:rPr sz="3000" spc="-5" dirty="0">
                <a:latin typeface="Arial"/>
                <a:cs typeface="Arial"/>
              </a:rPr>
              <a:t>C</a:t>
            </a:r>
            <a:r>
              <a:rPr sz="3000" spc="-10" dirty="0">
                <a:latin typeface="Arial"/>
                <a:cs typeface="Arial"/>
              </a:rPr>
              <a:t>h</a:t>
            </a:r>
            <a:r>
              <a:rPr sz="3000" dirty="0">
                <a:latin typeface="Arial"/>
                <a:cs typeface="Arial"/>
              </a:rPr>
              <a:t>ỉ	</a:t>
            </a:r>
            <a:r>
              <a:rPr sz="3000" spc="-15" dirty="0">
                <a:latin typeface="Arial"/>
                <a:cs typeface="Arial"/>
              </a:rPr>
              <a:t>đ</a:t>
            </a:r>
            <a:r>
              <a:rPr sz="3000" spc="-5" dirty="0">
                <a:latin typeface="Arial"/>
                <a:cs typeface="Arial"/>
              </a:rPr>
              <a:t>ịn</a:t>
            </a:r>
            <a:r>
              <a:rPr sz="3000" dirty="0">
                <a:latin typeface="Arial"/>
                <a:cs typeface="Arial"/>
              </a:rPr>
              <a:t>h	thở	máy	</a:t>
            </a:r>
            <a:r>
              <a:rPr sz="3000" spc="-5" dirty="0">
                <a:latin typeface="Arial"/>
                <a:cs typeface="Arial"/>
              </a:rPr>
              <a:t>khôn</a:t>
            </a:r>
            <a:r>
              <a:rPr sz="3000" dirty="0">
                <a:latin typeface="Arial"/>
                <a:cs typeface="Arial"/>
              </a:rPr>
              <a:t>g	</a:t>
            </a:r>
            <a:r>
              <a:rPr sz="3000" spc="-5" dirty="0">
                <a:latin typeface="Arial"/>
                <a:cs typeface="Arial"/>
              </a:rPr>
              <a:t>xâ</a:t>
            </a:r>
            <a:r>
              <a:rPr sz="3000" dirty="0">
                <a:latin typeface="Arial"/>
                <a:cs typeface="Arial"/>
              </a:rPr>
              <a:t>m	</a:t>
            </a:r>
            <a:r>
              <a:rPr sz="3000" spc="-5" dirty="0">
                <a:latin typeface="Arial"/>
                <a:cs typeface="Arial"/>
              </a:rPr>
              <a:t>lấn</a:t>
            </a:r>
            <a:r>
              <a:rPr sz="3000" dirty="0">
                <a:latin typeface="Arial"/>
                <a:cs typeface="Arial"/>
              </a:rPr>
              <a:t>,	thở	máy  </a:t>
            </a:r>
            <a:r>
              <a:rPr sz="3000" spc="-5" dirty="0">
                <a:latin typeface="Arial"/>
                <a:cs typeface="Arial"/>
              </a:rPr>
              <a:t>xâm lấn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trên</a:t>
            </a:r>
            <a:r>
              <a:rPr sz="300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bệnh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nhân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COPD/Hen</a:t>
            </a: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2520"/>
              </a:spcBef>
              <a:buClr>
                <a:srgbClr val="0AD0D9"/>
              </a:buClr>
              <a:buSzPct val="95000"/>
              <a:buAutoNum type="arabicPeriod"/>
              <a:tabLst>
                <a:tab pos="527685" algn="l"/>
                <a:tab pos="528320" algn="l"/>
              </a:tabLst>
            </a:pPr>
            <a:r>
              <a:rPr sz="3000" dirty="0">
                <a:latin typeface="Arial"/>
                <a:cs typeface="Arial"/>
              </a:rPr>
              <a:t>Theo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dõi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thở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máy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trên </a:t>
            </a:r>
            <a:r>
              <a:rPr sz="3000" dirty="0">
                <a:latin typeface="Arial"/>
                <a:cs typeface="Arial"/>
              </a:rPr>
              <a:t>bệnh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nhân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COPD/Hen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0321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</a:rPr>
              <a:t>THỞ</a:t>
            </a:r>
            <a:r>
              <a:rPr spc="-35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MÁY</a:t>
            </a:r>
          </a:p>
          <a:p>
            <a:pPr algn="ctr">
              <a:lnSpc>
                <a:spcPct val="100000"/>
              </a:lnSpc>
            </a:pPr>
            <a:r>
              <a:rPr spc="-10" dirty="0">
                <a:solidFill>
                  <a:srgbClr val="0076A2"/>
                </a:solidFill>
              </a:rPr>
              <a:t>TRÊN BỆNH</a:t>
            </a:r>
            <a:r>
              <a:rPr spc="15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NHÂN</a:t>
            </a:r>
            <a:r>
              <a:rPr spc="10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COPD/HEN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102865"/>
            <a:ext cx="7715884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5000"/>
              <a:buAutoNum type="arabicPeriod"/>
              <a:tabLst>
                <a:tab pos="527685" algn="l"/>
                <a:tab pos="528320" algn="l"/>
              </a:tabLst>
            </a:pP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SINH</a:t>
            </a:r>
            <a:r>
              <a:rPr sz="3000" b="1" spc="-3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LÝ</a:t>
            </a:r>
            <a:r>
              <a:rPr sz="3000" b="1" spc="-3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BỆNH</a:t>
            </a: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2520"/>
              </a:spcBef>
              <a:buClr>
                <a:srgbClr val="0AD0D9"/>
              </a:buClr>
              <a:buSzPct val="95000"/>
              <a:buAutoNum type="arabicPeriod"/>
              <a:tabLst>
                <a:tab pos="527685" algn="l"/>
                <a:tab pos="528320" algn="l"/>
              </a:tabLst>
            </a:pP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CHỈ</a:t>
            </a:r>
            <a:r>
              <a:rPr sz="3000" b="1" spc="-2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ĐỊNH</a:t>
            </a:r>
            <a:r>
              <a:rPr sz="3000" b="1" spc="-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THỞ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MÁY</a:t>
            </a:r>
            <a:r>
              <a:rPr sz="3000" b="1" spc="-7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BỆNH</a:t>
            </a:r>
            <a:r>
              <a:rPr sz="3000" b="1" spc="-2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NHÂN</a:t>
            </a:r>
            <a:r>
              <a:rPr sz="3000" b="1" spc="-3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COPD</a:t>
            </a: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2520"/>
              </a:spcBef>
              <a:buClr>
                <a:srgbClr val="0AD0D9"/>
              </a:buClr>
              <a:buSzPct val="95000"/>
              <a:buAutoNum type="arabicPeriod"/>
              <a:tabLst>
                <a:tab pos="527685" algn="l"/>
                <a:tab pos="528320" algn="l"/>
              </a:tabLst>
            </a:pP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CHỈ</a:t>
            </a:r>
            <a:r>
              <a:rPr sz="3000" b="1" spc="-2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ĐỊNH</a:t>
            </a:r>
            <a:r>
              <a:rPr sz="3000" b="1" spc="-1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THỞ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MÁY</a:t>
            </a:r>
            <a:r>
              <a:rPr sz="3000" b="1" spc="-6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BỆNH</a:t>
            </a:r>
            <a:r>
              <a:rPr sz="3000" b="1" spc="-2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NHÂN</a:t>
            </a:r>
            <a:r>
              <a:rPr sz="3000" b="1" spc="-3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HEN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0" y="4343400"/>
            <a:ext cx="388340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0790" algn="l"/>
                <a:tab pos="2707640" algn="l"/>
              </a:tabLst>
            </a:pPr>
            <a:r>
              <a:rPr sz="3000" b="1" spc="5" dirty="0">
                <a:solidFill>
                  <a:srgbClr val="0076A2"/>
                </a:solidFill>
                <a:latin typeface="Arial"/>
                <a:cs typeface="Arial"/>
              </a:rPr>
              <a:t>M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ÁY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	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BỆ</a:t>
            </a:r>
            <a:r>
              <a:rPr sz="3000" b="1" spc="-10" dirty="0">
                <a:solidFill>
                  <a:srgbClr val="0076A2"/>
                </a:solidFill>
                <a:latin typeface="Arial"/>
                <a:cs typeface="Arial"/>
              </a:rPr>
              <a:t>N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H	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NHÂN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206113"/>
            <a:ext cx="3888740" cy="2174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5080" indent="-515620">
              <a:lnSpc>
                <a:spcPct val="150100"/>
              </a:lnSpc>
              <a:spcBef>
                <a:spcPts val="95"/>
              </a:spcBef>
              <a:buClr>
                <a:srgbClr val="0AD0D9"/>
              </a:buClr>
              <a:buSzPct val="95000"/>
              <a:buAutoNum type="arabicPeriod" startAt="4"/>
              <a:tabLst>
                <a:tab pos="527685" algn="l"/>
                <a:tab pos="528320" algn="l"/>
                <a:tab pos="1975485" algn="l"/>
                <a:tab pos="3041015" algn="l"/>
              </a:tabLst>
            </a:pP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T</a:t>
            </a:r>
            <a:r>
              <a:rPr sz="3000" b="1" spc="5" dirty="0">
                <a:solidFill>
                  <a:srgbClr val="0076A2"/>
                </a:solidFill>
                <a:latin typeface="Arial"/>
                <a:cs typeface="Arial"/>
              </a:rPr>
              <a:t>H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EO	DÕI	</a:t>
            </a:r>
            <a:r>
              <a:rPr sz="3000" b="1" spc="10" dirty="0">
                <a:solidFill>
                  <a:srgbClr val="0076A2"/>
                </a:solidFill>
                <a:latin typeface="Arial"/>
                <a:cs typeface="Arial"/>
              </a:rPr>
              <a:t>T</a:t>
            </a:r>
            <a:r>
              <a:rPr sz="3000" b="1" spc="-5" dirty="0">
                <a:solidFill>
                  <a:srgbClr val="0076A2"/>
                </a:solidFill>
                <a:latin typeface="Arial"/>
                <a:cs typeface="Arial"/>
              </a:rPr>
              <a:t>HỞ 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COPD/HEN</a:t>
            </a: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2520"/>
              </a:spcBef>
              <a:buClr>
                <a:srgbClr val="0AD0D9"/>
              </a:buClr>
              <a:buSzPct val="95000"/>
              <a:buAutoNum type="arabicPeriod" startAt="4"/>
              <a:tabLst>
                <a:tab pos="527685" algn="l"/>
                <a:tab pos="528320" algn="l"/>
              </a:tabLst>
            </a:pP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CAI</a:t>
            </a:r>
            <a:r>
              <a:rPr sz="3000" b="1" spc="-4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MÁY</a:t>
            </a:r>
            <a:r>
              <a:rPr sz="3000" b="1" spc="-7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76A2"/>
                </a:solidFill>
                <a:latin typeface="Arial"/>
                <a:cs typeface="Arial"/>
              </a:rPr>
              <a:t>THỞ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8368"/>
            <a:ext cx="9143999" cy="56662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9872"/>
            <a:ext cx="9143999" cy="60243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52999" cy="64897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2728" y="1629155"/>
            <a:ext cx="4081272" cy="48950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33110" marR="5080" indent="-3810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HEN</a:t>
            </a:r>
            <a:r>
              <a:rPr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PHẾ </a:t>
            </a:r>
            <a:r>
              <a:rPr spc="-10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QỦAN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3405" y="735837"/>
            <a:ext cx="39185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CÁC</a:t>
            </a:r>
            <a:r>
              <a:rPr spc="-2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KHÁI</a:t>
            </a:r>
            <a:r>
              <a:rPr spc="-2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NIỆM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2093722"/>
            <a:ext cx="6645909" cy="1903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indent="-273685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642"/>
              <a:buFont typeface="Wingdings 2"/>
              <a:buChar char=""/>
              <a:tabLst>
                <a:tab pos="286385" algn="l"/>
              </a:tabLst>
            </a:pPr>
            <a:r>
              <a:rPr sz="2800" spc="-10" dirty="0">
                <a:latin typeface="Arial"/>
                <a:cs typeface="Arial"/>
              </a:rPr>
              <a:t>PEEP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: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Positive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end-expiratory</a:t>
            </a:r>
            <a:r>
              <a:rPr sz="2800" spc="-5" dirty="0">
                <a:latin typeface="Arial"/>
                <a:cs typeface="Arial"/>
              </a:rPr>
              <a:t> pressure</a:t>
            </a:r>
            <a:endParaRPr sz="2800">
              <a:latin typeface="Arial"/>
              <a:cs typeface="Arial"/>
            </a:endParaRPr>
          </a:p>
          <a:p>
            <a:pPr marL="285750" indent="-273685">
              <a:lnSpc>
                <a:spcPct val="100000"/>
              </a:lnSpc>
              <a:spcBef>
                <a:spcPts val="2350"/>
              </a:spcBef>
              <a:buClr>
                <a:srgbClr val="0AD0D9"/>
              </a:buClr>
              <a:buSzPct val="94642"/>
              <a:buFont typeface="Wingdings 2"/>
              <a:buChar char=""/>
              <a:tabLst>
                <a:tab pos="286385" algn="l"/>
              </a:tabLst>
            </a:pPr>
            <a:r>
              <a:rPr sz="2800" spc="-10" dirty="0">
                <a:latin typeface="Arial"/>
                <a:cs typeface="Arial"/>
              </a:rPr>
              <a:t>iPEEP</a:t>
            </a:r>
            <a:r>
              <a:rPr sz="2800" spc="-5" dirty="0">
                <a:latin typeface="Arial"/>
                <a:cs typeface="Arial"/>
              </a:rPr>
              <a:t> : intrinsic </a:t>
            </a:r>
            <a:r>
              <a:rPr sz="2800" spc="-10" dirty="0">
                <a:latin typeface="Arial"/>
                <a:cs typeface="Arial"/>
              </a:rPr>
              <a:t>PEEP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or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auto-PEEP</a:t>
            </a:r>
            <a:endParaRPr sz="2800">
              <a:latin typeface="Arial"/>
              <a:cs typeface="Arial"/>
            </a:endParaRPr>
          </a:p>
          <a:p>
            <a:pPr marL="285750" indent="-273685">
              <a:lnSpc>
                <a:spcPct val="100000"/>
              </a:lnSpc>
              <a:spcBef>
                <a:spcPts val="2355"/>
              </a:spcBef>
              <a:buClr>
                <a:srgbClr val="0AD0D9"/>
              </a:buClr>
              <a:buSzPct val="94642"/>
              <a:buFont typeface="Wingdings 2"/>
              <a:buChar char=""/>
              <a:tabLst>
                <a:tab pos="286385" algn="l"/>
              </a:tabLst>
            </a:pPr>
            <a:r>
              <a:rPr sz="2800" spc="-10" dirty="0">
                <a:latin typeface="Arial"/>
                <a:cs typeface="Arial"/>
              </a:rPr>
              <a:t>ePEEP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: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extrinsic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PEEP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6022" y="725805"/>
            <a:ext cx="188087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0" dirty="0">
                <a:solidFill>
                  <a:srgbClr val="0076A2"/>
                </a:solidFill>
                <a:latin typeface="Arial"/>
                <a:cs typeface="Arial"/>
              </a:rPr>
              <a:t>Bình</a:t>
            </a:r>
            <a:r>
              <a:rPr sz="2600" b="0" spc="-6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600" b="0" dirty="0">
                <a:solidFill>
                  <a:srgbClr val="0076A2"/>
                </a:solidFill>
                <a:latin typeface="Arial"/>
                <a:cs typeface="Arial"/>
              </a:rPr>
              <a:t>thường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14313" y="725805"/>
            <a:ext cx="982344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0076A2"/>
                </a:solidFill>
                <a:latin typeface="Arial"/>
                <a:cs typeface="Arial"/>
              </a:rPr>
              <a:t>CO</a:t>
            </a:r>
            <a:r>
              <a:rPr sz="2600" spc="5" dirty="0">
                <a:solidFill>
                  <a:srgbClr val="0076A2"/>
                </a:solidFill>
                <a:latin typeface="Arial"/>
                <a:cs typeface="Arial"/>
              </a:rPr>
              <a:t>P</a:t>
            </a:r>
            <a:r>
              <a:rPr sz="2600" dirty="0">
                <a:solidFill>
                  <a:srgbClr val="0076A2"/>
                </a:solidFill>
                <a:latin typeface="Arial"/>
                <a:cs typeface="Arial"/>
              </a:rPr>
              <a:t>D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03775" y="4392929"/>
            <a:ext cx="4244340" cy="240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47495">
              <a:lnSpc>
                <a:spcPct val="1301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76A2"/>
                </a:solidFill>
                <a:latin typeface="Arial"/>
                <a:cs typeface="Arial"/>
              </a:rPr>
              <a:t>Reduced </a:t>
            </a:r>
            <a:r>
              <a:rPr sz="2400" b="1" dirty="0">
                <a:solidFill>
                  <a:srgbClr val="0076A2"/>
                </a:solidFill>
                <a:latin typeface="Arial"/>
                <a:cs typeface="Arial"/>
              </a:rPr>
              <a:t>recoil </a:t>
            </a:r>
            <a:r>
              <a:rPr sz="2400" b="1" spc="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76A2"/>
                </a:solidFill>
                <a:latin typeface="Arial"/>
                <a:cs typeface="Arial"/>
              </a:rPr>
              <a:t>Reduced</a:t>
            </a:r>
            <a:r>
              <a:rPr sz="2400" b="1" spc="-7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76A2"/>
                </a:solidFill>
                <a:latin typeface="Arial"/>
                <a:cs typeface="Arial"/>
              </a:rPr>
              <a:t>tethering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sz="2400" b="1" spc="-5" dirty="0">
                <a:solidFill>
                  <a:srgbClr val="0076A2"/>
                </a:solidFill>
                <a:latin typeface="Arial"/>
                <a:cs typeface="Arial"/>
              </a:rPr>
              <a:t>Increased</a:t>
            </a:r>
            <a:r>
              <a:rPr sz="2400" b="1" spc="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76A2"/>
                </a:solidFill>
                <a:latin typeface="Arial"/>
                <a:cs typeface="Arial"/>
              </a:rPr>
              <a:t>airways</a:t>
            </a:r>
            <a:r>
              <a:rPr sz="2400" b="1" spc="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76A2"/>
                </a:solidFill>
                <a:latin typeface="Arial"/>
                <a:cs typeface="Arial"/>
              </a:rPr>
              <a:t>resistance </a:t>
            </a:r>
            <a:r>
              <a:rPr sz="2400" b="1" spc="-65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76A2"/>
                </a:solidFill>
                <a:latin typeface="Arial"/>
                <a:cs typeface="Arial"/>
              </a:rPr>
              <a:t>Expiratory </a:t>
            </a:r>
            <a:r>
              <a:rPr sz="2400" b="1" dirty="0">
                <a:solidFill>
                  <a:srgbClr val="0076A2"/>
                </a:solidFill>
                <a:latin typeface="Arial"/>
                <a:cs typeface="Arial"/>
              </a:rPr>
              <a:t>flow limitation </a:t>
            </a:r>
            <a:r>
              <a:rPr sz="2400" b="1" spc="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76A2"/>
                </a:solidFill>
                <a:latin typeface="Arial"/>
                <a:cs typeface="Arial"/>
              </a:rPr>
              <a:t>Increased</a:t>
            </a:r>
            <a:r>
              <a:rPr sz="2400" b="1" spc="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76A2"/>
                </a:solidFill>
                <a:latin typeface="Arial"/>
                <a:cs typeface="Arial"/>
              </a:rPr>
              <a:t>air</a:t>
            </a:r>
            <a:r>
              <a:rPr sz="2400" b="1" spc="-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76A2"/>
                </a:solidFill>
                <a:latin typeface="Arial"/>
                <a:cs typeface="Arial"/>
              </a:rPr>
              <a:t>trapping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8762" y="1677670"/>
            <a:ext cx="3263900" cy="2617470"/>
            <a:chOff x="508762" y="1677670"/>
            <a:chExt cx="3263900" cy="2617470"/>
          </a:xfrm>
        </p:grpSpPr>
        <p:sp>
          <p:nvSpPr>
            <p:cNvPr id="6" name="object 6"/>
            <p:cNvSpPr/>
            <p:nvPr/>
          </p:nvSpPr>
          <p:spPr>
            <a:xfrm>
              <a:off x="515112" y="1684020"/>
              <a:ext cx="3251200" cy="0"/>
            </a:xfrm>
            <a:custGeom>
              <a:avLst/>
              <a:gdLst/>
              <a:ahLst/>
              <a:cxnLst/>
              <a:rect l="l" t="t" r="r" b="b"/>
              <a:pathLst>
                <a:path w="3251200">
                  <a:moveTo>
                    <a:pt x="0" y="0"/>
                  </a:moveTo>
                  <a:lnTo>
                    <a:pt x="3250691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4318" y="2319655"/>
              <a:ext cx="266700" cy="283210"/>
            </a:xfrm>
            <a:custGeom>
              <a:avLst/>
              <a:gdLst/>
              <a:ahLst/>
              <a:cxnLst/>
              <a:rect l="l" t="t" r="r" b="b"/>
              <a:pathLst>
                <a:path w="266700" h="283210">
                  <a:moveTo>
                    <a:pt x="78485" y="0"/>
                  </a:moveTo>
                  <a:lnTo>
                    <a:pt x="0" y="61975"/>
                  </a:lnTo>
                  <a:lnTo>
                    <a:pt x="148970" y="250698"/>
                  </a:lnTo>
                  <a:lnTo>
                    <a:pt x="109728" y="281686"/>
                  </a:lnTo>
                  <a:lnTo>
                    <a:pt x="237870" y="282702"/>
                  </a:lnTo>
                  <a:lnTo>
                    <a:pt x="266700" y="157734"/>
                  </a:lnTo>
                  <a:lnTo>
                    <a:pt x="227456" y="188722"/>
                  </a:lnTo>
                  <a:lnTo>
                    <a:pt x="784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74318" y="2319655"/>
              <a:ext cx="266700" cy="283210"/>
            </a:xfrm>
            <a:custGeom>
              <a:avLst/>
              <a:gdLst/>
              <a:ahLst/>
              <a:cxnLst/>
              <a:rect l="l" t="t" r="r" b="b"/>
              <a:pathLst>
                <a:path w="266700" h="283210">
                  <a:moveTo>
                    <a:pt x="78485" y="0"/>
                  </a:moveTo>
                  <a:lnTo>
                    <a:pt x="227456" y="188722"/>
                  </a:lnTo>
                  <a:lnTo>
                    <a:pt x="266700" y="157734"/>
                  </a:lnTo>
                  <a:lnTo>
                    <a:pt x="237870" y="282702"/>
                  </a:lnTo>
                  <a:lnTo>
                    <a:pt x="109728" y="281686"/>
                  </a:lnTo>
                  <a:lnTo>
                    <a:pt x="148970" y="250698"/>
                  </a:lnTo>
                  <a:lnTo>
                    <a:pt x="0" y="61975"/>
                  </a:lnTo>
                  <a:lnTo>
                    <a:pt x="7848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5112" y="4288536"/>
              <a:ext cx="3251200" cy="0"/>
            </a:xfrm>
            <a:custGeom>
              <a:avLst/>
              <a:gdLst/>
              <a:ahLst/>
              <a:cxnLst/>
              <a:rect l="l" t="t" r="r" b="b"/>
              <a:pathLst>
                <a:path w="3251200">
                  <a:moveTo>
                    <a:pt x="0" y="0"/>
                  </a:moveTo>
                  <a:lnTo>
                    <a:pt x="3250691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5922" y="2580259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68322" y="271284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L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57325" y="1690687"/>
            <a:ext cx="3068320" cy="2604135"/>
            <a:chOff x="957325" y="1690687"/>
            <a:chExt cx="3068320" cy="2604135"/>
          </a:xfrm>
        </p:grpSpPr>
        <p:sp>
          <p:nvSpPr>
            <p:cNvPr id="13" name="object 13"/>
            <p:cNvSpPr/>
            <p:nvPr/>
          </p:nvSpPr>
          <p:spPr>
            <a:xfrm>
              <a:off x="1139990" y="3253232"/>
              <a:ext cx="287655" cy="264160"/>
            </a:xfrm>
            <a:custGeom>
              <a:avLst/>
              <a:gdLst/>
              <a:ahLst/>
              <a:cxnLst/>
              <a:rect l="l" t="t" r="r" b="b"/>
              <a:pathLst>
                <a:path w="287655" h="264160">
                  <a:moveTo>
                    <a:pt x="163410" y="0"/>
                  </a:moveTo>
                  <a:lnTo>
                    <a:pt x="193255" y="40258"/>
                  </a:lnTo>
                  <a:lnTo>
                    <a:pt x="0" y="183514"/>
                  </a:lnTo>
                  <a:lnTo>
                    <a:pt x="59575" y="263778"/>
                  </a:lnTo>
                  <a:lnTo>
                    <a:pt x="252818" y="120522"/>
                  </a:lnTo>
                  <a:lnTo>
                    <a:pt x="282536" y="160781"/>
                  </a:lnTo>
                  <a:lnTo>
                    <a:pt x="287362" y="32638"/>
                  </a:lnTo>
                  <a:lnTo>
                    <a:pt x="1634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39990" y="3253232"/>
              <a:ext cx="287655" cy="264160"/>
            </a:xfrm>
            <a:custGeom>
              <a:avLst/>
              <a:gdLst/>
              <a:ahLst/>
              <a:cxnLst/>
              <a:rect l="l" t="t" r="r" b="b"/>
              <a:pathLst>
                <a:path w="287655" h="264160">
                  <a:moveTo>
                    <a:pt x="0" y="183514"/>
                  </a:moveTo>
                  <a:lnTo>
                    <a:pt x="193255" y="40258"/>
                  </a:lnTo>
                  <a:lnTo>
                    <a:pt x="163410" y="0"/>
                  </a:lnTo>
                  <a:lnTo>
                    <a:pt x="287362" y="32638"/>
                  </a:lnTo>
                  <a:lnTo>
                    <a:pt x="282536" y="160781"/>
                  </a:lnTo>
                  <a:lnTo>
                    <a:pt x="252818" y="120522"/>
                  </a:lnTo>
                  <a:lnTo>
                    <a:pt x="59575" y="263778"/>
                  </a:lnTo>
                  <a:lnTo>
                    <a:pt x="0" y="18351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1613" y="2243764"/>
              <a:ext cx="2807335" cy="1458595"/>
            </a:xfrm>
            <a:custGeom>
              <a:avLst/>
              <a:gdLst/>
              <a:ahLst/>
              <a:cxnLst/>
              <a:rect l="l" t="t" r="r" b="b"/>
              <a:pathLst>
                <a:path w="2807335" h="1458595">
                  <a:moveTo>
                    <a:pt x="2781744" y="914725"/>
                  </a:moveTo>
                  <a:lnTo>
                    <a:pt x="2754239" y="915232"/>
                  </a:lnTo>
                  <a:lnTo>
                    <a:pt x="2721910" y="915276"/>
                  </a:lnTo>
                  <a:lnTo>
                    <a:pt x="2685142" y="914929"/>
                  </a:lnTo>
                  <a:lnTo>
                    <a:pt x="2644324" y="914262"/>
                  </a:lnTo>
                  <a:lnTo>
                    <a:pt x="2599841" y="913347"/>
                  </a:lnTo>
                  <a:lnTo>
                    <a:pt x="2552082" y="912255"/>
                  </a:lnTo>
                  <a:lnTo>
                    <a:pt x="2501434" y="911057"/>
                  </a:lnTo>
                  <a:lnTo>
                    <a:pt x="2448283" y="909825"/>
                  </a:lnTo>
                  <a:lnTo>
                    <a:pt x="2393016" y="908630"/>
                  </a:lnTo>
                  <a:lnTo>
                    <a:pt x="2336021" y="907544"/>
                  </a:lnTo>
                  <a:lnTo>
                    <a:pt x="2277684" y="906637"/>
                  </a:lnTo>
                  <a:lnTo>
                    <a:pt x="2218393" y="905982"/>
                  </a:lnTo>
                  <a:lnTo>
                    <a:pt x="2158535" y="905650"/>
                  </a:lnTo>
                  <a:lnTo>
                    <a:pt x="2098497" y="905712"/>
                  </a:lnTo>
                  <a:lnTo>
                    <a:pt x="2038666" y="906239"/>
                  </a:lnTo>
                  <a:lnTo>
                    <a:pt x="1979429" y="907303"/>
                  </a:lnTo>
                  <a:lnTo>
                    <a:pt x="1921173" y="908976"/>
                  </a:lnTo>
                  <a:lnTo>
                    <a:pt x="1864284" y="911328"/>
                  </a:lnTo>
                  <a:lnTo>
                    <a:pt x="1809152" y="914432"/>
                  </a:lnTo>
                  <a:lnTo>
                    <a:pt x="1756161" y="918358"/>
                  </a:lnTo>
                  <a:lnTo>
                    <a:pt x="1705700" y="923178"/>
                  </a:lnTo>
                  <a:lnTo>
                    <a:pt x="1658155" y="928963"/>
                  </a:lnTo>
                  <a:lnTo>
                    <a:pt x="1613914" y="935785"/>
                  </a:lnTo>
                  <a:lnTo>
                    <a:pt x="1573363" y="943715"/>
                  </a:lnTo>
                  <a:lnTo>
                    <a:pt x="1484904" y="972167"/>
                  </a:lnTo>
                  <a:lnTo>
                    <a:pt x="1439490" y="996085"/>
                  </a:lnTo>
                  <a:lnTo>
                    <a:pt x="1399811" y="1023863"/>
                  </a:lnTo>
                  <a:lnTo>
                    <a:pt x="1365033" y="1054784"/>
                  </a:lnTo>
                  <a:lnTo>
                    <a:pt x="1334320" y="1088131"/>
                  </a:lnTo>
                  <a:lnTo>
                    <a:pt x="1306837" y="1123187"/>
                  </a:lnTo>
                  <a:lnTo>
                    <a:pt x="1281748" y="1159236"/>
                  </a:lnTo>
                  <a:lnTo>
                    <a:pt x="1258219" y="1195560"/>
                  </a:lnTo>
                  <a:lnTo>
                    <a:pt x="1235412" y="1231442"/>
                  </a:lnTo>
                  <a:lnTo>
                    <a:pt x="1212494" y="1266167"/>
                  </a:lnTo>
                  <a:lnTo>
                    <a:pt x="1188629" y="1299016"/>
                  </a:lnTo>
                  <a:lnTo>
                    <a:pt x="1162982" y="1329273"/>
                  </a:lnTo>
                  <a:lnTo>
                    <a:pt x="1134716" y="1356221"/>
                  </a:lnTo>
                  <a:lnTo>
                    <a:pt x="1102997" y="1379144"/>
                  </a:lnTo>
                  <a:lnTo>
                    <a:pt x="1066990" y="1397325"/>
                  </a:lnTo>
                  <a:lnTo>
                    <a:pt x="1026663" y="1411987"/>
                  </a:lnTo>
                  <a:lnTo>
                    <a:pt x="982912" y="1424826"/>
                  </a:lnTo>
                  <a:lnTo>
                    <a:pt x="936295" y="1435750"/>
                  </a:lnTo>
                  <a:lnTo>
                    <a:pt x="887366" y="1444669"/>
                  </a:lnTo>
                  <a:lnTo>
                    <a:pt x="836683" y="1451492"/>
                  </a:lnTo>
                  <a:lnTo>
                    <a:pt x="784800" y="1456131"/>
                  </a:lnTo>
                  <a:lnTo>
                    <a:pt x="732275" y="1458493"/>
                  </a:lnTo>
                  <a:lnTo>
                    <a:pt x="679663" y="1458489"/>
                  </a:lnTo>
                  <a:lnTo>
                    <a:pt x="627520" y="1456029"/>
                  </a:lnTo>
                  <a:lnTo>
                    <a:pt x="576403" y="1451022"/>
                  </a:lnTo>
                  <a:lnTo>
                    <a:pt x="526868" y="1443378"/>
                  </a:lnTo>
                  <a:lnTo>
                    <a:pt x="479470" y="1433007"/>
                  </a:lnTo>
                  <a:lnTo>
                    <a:pt x="434766" y="1419817"/>
                  </a:lnTo>
                  <a:lnTo>
                    <a:pt x="393311" y="1403720"/>
                  </a:lnTo>
                  <a:lnTo>
                    <a:pt x="355663" y="1384625"/>
                  </a:lnTo>
                  <a:lnTo>
                    <a:pt x="320128" y="1361575"/>
                  </a:lnTo>
                  <a:lnTo>
                    <a:pt x="284877" y="1334031"/>
                  </a:lnTo>
                  <a:lnTo>
                    <a:pt x="250232" y="1302451"/>
                  </a:lnTo>
                  <a:lnTo>
                    <a:pt x="216519" y="1267290"/>
                  </a:lnTo>
                  <a:lnTo>
                    <a:pt x="184062" y="1229007"/>
                  </a:lnTo>
                  <a:lnTo>
                    <a:pt x="153186" y="1188059"/>
                  </a:lnTo>
                  <a:lnTo>
                    <a:pt x="124216" y="1144903"/>
                  </a:lnTo>
                  <a:lnTo>
                    <a:pt x="97476" y="1099996"/>
                  </a:lnTo>
                  <a:lnTo>
                    <a:pt x="73290" y="1053795"/>
                  </a:lnTo>
                  <a:lnTo>
                    <a:pt x="51983" y="1006757"/>
                  </a:lnTo>
                  <a:lnTo>
                    <a:pt x="33881" y="959341"/>
                  </a:lnTo>
                  <a:lnTo>
                    <a:pt x="19306" y="912002"/>
                  </a:lnTo>
                  <a:lnTo>
                    <a:pt x="8585" y="865198"/>
                  </a:lnTo>
                  <a:lnTo>
                    <a:pt x="2041" y="819387"/>
                  </a:lnTo>
                  <a:lnTo>
                    <a:pt x="0" y="775025"/>
                  </a:lnTo>
                  <a:lnTo>
                    <a:pt x="2169" y="735203"/>
                  </a:lnTo>
                  <a:lnTo>
                    <a:pt x="7958" y="692800"/>
                  </a:lnTo>
                  <a:lnTo>
                    <a:pt x="17131" y="648300"/>
                  </a:lnTo>
                  <a:lnTo>
                    <a:pt x="29450" y="602187"/>
                  </a:lnTo>
                  <a:lnTo>
                    <a:pt x="44681" y="554947"/>
                  </a:lnTo>
                  <a:lnTo>
                    <a:pt x="62585" y="507063"/>
                  </a:lnTo>
                  <a:lnTo>
                    <a:pt x="82927" y="459022"/>
                  </a:lnTo>
                  <a:lnTo>
                    <a:pt x="105469" y="411306"/>
                  </a:lnTo>
                  <a:lnTo>
                    <a:pt x="129976" y="364402"/>
                  </a:lnTo>
                  <a:lnTo>
                    <a:pt x="156211" y="318793"/>
                  </a:lnTo>
                  <a:lnTo>
                    <a:pt x="183937" y="274965"/>
                  </a:lnTo>
                  <a:lnTo>
                    <a:pt x="212918" y="233401"/>
                  </a:lnTo>
                  <a:lnTo>
                    <a:pt x="242917" y="194588"/>
                  </a:lnTo>
                  <a:lnTo>
                    <a:pt x="273697" y="159009"/>
                  </a:lnTo>
                  <a:lnTo>
                    <a:pt x="305023" y="127149"/>
                  </a:lnTo>
                  <a:lnTo>
                    <a:pt x="336657" y="99492"/>
                  </a:lnTo>
                  <a:lnTo>
                    <a:pt x="368363" y="76525"/>
                  </a:lnTo>
                  <a:lnTo>
                    <a:pt x="406320" y="55260"/>
                  </a:lnTo>
                  <a:lnTo>
                    <a:pt x="448038" y="37693"/>
                  </a:lnTo>
                  <a:lnTo>
                    <a:pt x="492962" y="23672"/>
                  </a:lnTo>
                  <a:lnTo>
                    <a:pt x="540536" y="13045"/>
                  </a:lnTo>
                  <a:lnTo>
                    <a:pt x="590204" y="5659"/>
                  </a:lnTo>
                  <a:lnTo>
                    <a:pt x="641409" y="1361"/>
                  </a:lnTo>
                  <a:lnTo>
                    <a:pt x="693596" y="0"/>
                  </a:lnTo>
                  <a:lnTo>
                    <a:pt x="746208" y="1422"/>
                  </a:lnTo>
                  <a:lnTo>
                    <a:pt x="798689" y="5476"/>
                  </a:lnTo>
                  <a:lnTo>
                    <a:pt x="850483" y="12009"/>
                  </a:lnTo>
                  <a:lnTo>
                    <a:pt x="901035" y="20868"/>
                  </a:lnTo>
                  <a:lnTo>
                    <a:pt x="949787" y="31902"/>
                  </a:lnTo>
                  <a:lnTo>
                    <a:pt x="996185" y="44958"/>
                  </a:lnTo>
                  <a:lnTo>
                    <a:pt x="1039671" y="59883"/>
                  </a:lnTo>
                  <a:lnTo>
                    <a:pt x="1079690" y="76525"/>
                  </a:lnTo>
                  <a:lnTo>
                    <a:pt x="1115970" y="92639"/>
                  </a:lnTo>
                  <a:lnTo>
                    <a:pt x="1174666" y="137566"/>
                  </a:lnTo>
                  <a:lnTo>
                    <a:pt x="1221196" y="194983"/>
                  </a:lnTo>
                  <a:lnTo>
                    <a:pt x="1263148" y="259561"/>
                  </a:lnTo>
                  <a:lnTo>
                    <a:pt x="1284778" y="292871"/>
                  </a:lnTo>
                  <a:lnTo>
                    <a:pt x="1308107" y="325973"/>
                  </a:lnTo>
                  <a:lnTo>
                    <a:pt x="1334085" y="358201"/>
                  </a:lnTo>
                  <a:lnTo>
                    <a:pt x="1363660" y="388890"/>
                  </a:lnTo>
                  <a:lnTo>
                    <a:pt x="1397779" y="417372"/>
                  </a:lnTo>
                  <a:lnTo>
                    <a:pt x="1437392" y="442983"/>
                  </a:lnTo>
                  <a:lnTo>
                    <a:pt x="1483446" y="465056"/>
                  </a:lnTo>
                  <a:lnTo>
                    <a:pt x="1536890" y="482925"/>
                  </a:lnTo>
                  <a:lnTo>
                    <a:pt x="1612386" y="501604"/>
                  </a:lnTo>
                  <a:lnTo>
                    <a:pt x="1655647" y="509325"/>
                  </a:lnTo>
                  <a:lnTo>
                    <a:pt x="1702121" y="516055"/>
                  </a:lnTo>
                  <a:lnTo>
                    <a:pt x="1751463" y="521862"/>
                  </a:lnTo>
                  <a:lnTo>
                    <a:pt x="1803326" y="526811"/>
                  </a:lnTo>
                  <a:lnTo>
                    <a:pt x="1857364" y="530970"/>
                  </a:lnTo>
                  <a:lnTo>
                    <a:pt x="1913230" y="534404"/>
                  </a:lnTo>
                  <a:lnTo>
                    <a:pt x="1970579" y="537180"/>
                  </a:lnTo>
                  <a:lnTo>
                    <a:pt x="2029063" y="539365"/>
                  </a:lnTo>
                  <a:lnTo>
                    <a:pt x="2088337" y="541026"/>
                  </a:lnTo>
                  <a:lnTo>
                    <a:pt x="2148054" y="542228"/>
                  </a:lnTo>
                  <a:lnTo>
                    <a:pt x="2207868" y="543039"/>
                  </a:lnTo>
                  <a:lnTo>
                    <a:pt x="2267432" y="543524"/>
                  </a:lnTo>
                  <a:lnTo>
                    <a:pt x="2326401" y="543751"/>
                  </a:lnTo>
                  <a:lnTo>
                    <a:pt x="2384428" y="543785"/>
                  </a:lnTo>
                  <a:lnTo>
                    <a:pt x="2441167" y="543694"/>
                  </a:lnTo>
                  <a:lnTo>
                    <a:pt x="2496271" y="543544"/>
                  </a:lnTo>
                  <a:lnTo>
                    <a:pt x="2549395" y="543401"/>
                  </a:lnTo>
                  <a:lnTo>
                    <a:pt x="2600191" y="543332"/>
                  </a:lnTo>
                  <a:lnTo>
                    <a:pt x="2648314" y="543403"/>
                  </a:lnTo>
                  <a:lnTo>
                    <a:pt x="2693417" y="543682"/>
                  </a:lnTo>
                  <a:lnTo>
                    <a:pt x="2735154" y="544234"/>
                  </a:lnTo>
                  <a:lnTo>
                    <a:pt x="2773178" y="545126"/>
                  </a:lnTo>
                  <a:lnTo>
                    <a:pt x="2807144" y="546425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1699" y="2866644"/>
              <a:ext cx="578612" cy="21031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7311" y="2919222"/>
              <a:ext cx="42862" cy="1051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4511" y="2919222"/>
              <a:ext cx="21431" cy="10515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334511" y="2866644"/>
              <a:ext cx="685800" cy="210820"/>
            </a:xfrm>
            <a:custGeom>
              <a:avLst/>
              <a:gdLst/>
              <a:ahLst/>
              <a:cxnLst/>
              <a:rect l="l" t="t" r="r" b="b"/>
              <a:pathLst>
                <a:path w="685800" h="210819">
                  <a:moveTo>
                    <a:pt x="514350" y="0"/>
                  </a:moveTo>
                  <a:lnTo>
                    <a:pt x="514350" y="52577"/>
                  </a:lnTo>
                  <a:lnTo>
                    <a:pt x="107187" y="52577"/>
                  </a:lnTo>
                  <a:lnTo>
                    <a:pt x="107187" y="157733"/>
                  </a:lnTo>
                  <a:lnTo>
                    <a:pt x="514350" y="157733"/>
                  </a:lnTo>
                  <a:lnTo>
                    <a:pt x="514350" y="210311"/>
                  </a:lnTo>
                  <a:lnTo>
                    <a:pt x="685800" y="105155"/>
                  </a:lnTo>
                  <a:lnTo>
                    <a:pt x="514350" y="0"/>
                  </a:lnTo>
                  <a:close/>
                </a:path>
                <a:path w="685800" h="210819">
                  <a:moveTo>
                    <a:pt x="42799" y="157733"/>
                  </a:moveTo>
                  <a:lnTo>
                    <a:pt x="85661" y="157733"/>
                  </a:lnTo>
                  <a:lnTo>
                    <a:pt x="85661" y="52577"/>
                  </a:lnTo>
                  <a:lnTo>
                    <a:pt x="42799" y="52577"/>
                  </a:lnTo>
                  <a:lnTo>
                    <a:pt x="42799" y="157733"/>
                  </a:lnTo>
                  <a:close/>
                </a:path>
                <a:path w="685800" h="210819">
                  <a:moveTo>
                    <a:pt x="0" y="157733"/>
                  </a:moveTo>
                  <a:lnTo>
                    <a:pt x="21431" y="157733"/>
                  </a:lnTo>
                  <a:lnTo>
                    <a:pt x="21431" y="52577"/>
                  </a:lnTo>
                  <a:lnTo>
                    <a:pt x="0" y="52577"/>
                  </a:lnTo>
                  <a:lnTo>
                    <a:pt x="0" y="157733"/>
                  </a:lnTo>
                  <a:close/>
                </a:path>
              </a:pathLst>
            </a:custGeom>
            <a:ln w="952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84703" y="1695450"/>
              <a:ext cx="638810" cy="2594610"/>
            </a:xfrm>
            <a:custGeom>
              <a:avLst/>
              <a:gdLst/>
              <a:ahLst/>
              <a:cxnLst/>
              <a:rect l="l" t="t" r="r" b="b"/>
              <a:pathLst>
                <a:path w="638810" h="2594610">
                  <a:moveTo>
                    <a:pt x="3556" y="0"/>
                  </a:moveTo>
                  <a:lnTo>
                    <a:pt x="22442" y="44765"/>
                  </a:lnTo>
                  <a:lnTo>
                    <a:pt x="46825" y="81731"/>
                  </a:lnTo>
                  <a:lnTo>
                    <a:pt x="76676" y="108156"/>
                  </a:lnTo>
                  <a:lnTo>
                    <a:pt x="152669" y="118418"/>
                  </a:lnTo>
                  <a:lnTo>
                    <a:pt x="198754" y="96774"/>
                  </a:lnTo>
                  <a:lnTo>
                    <a:pt x="167842" y="61430"/>
                  </a:lnTo>
                  <a:lnTo>
                    <a:pt x="100635" y="52179"/>
                  </a:lnTo>
                  <a:lnTo>
                    <a:pt x="60578" y="72771"/>
                  </a:lnTo>
                  <a:lnTo>
                    <a:pt x="41306" y="108569"/>
                  </a:lnTo>
                  <a:lnTo>
                    <a:pt x="29289" y="166639"/>
                  </a:lnTo>
                  <a:lnTo>
                    <a:pt x="45593" y="201295"/>
                  </a:lnTo>
                  <a:lnTo>
                    <a:pt x="85545" y="230867"/>
                  </a:lnTo>
                  <a:lnTo>
                    <a:pt x="142275" y="263613"/>
                  </a:lnTo>
                  <a:lnTo>
                    <a:pt x="165988" y="211454"/>
                  </a:lnTo>
                  <a:lnTo>
                    <a:pt x="112577" y="186378"/>
                  </a:lnTo>
                  <a:lnTo>
                    <a:pt x="54475" y="213901"/>
                  </a:lnTo>
                  <a:lnTo>
                    <a:pt x="22351" y="267335"/>
                  </a:lnTo>
                  <a:lnTo>
                    <a:pt x="37274" y="315638"/>
                  </a:lnTo>
                  <a:lnTo>
                    <a:pt x="53213" y="351381"/>
                  </a:lnTo>
                  <a:lnTo>
                    <a:pt x="113301" y="398248"/>
                  </a:lnTo>
                  <a:lnTo>
                    <a:pt x="140573" y="405574"/>
                  </a:lnTo>
                  <a:lnTo>
                    <a:pt x="152771" y="392326"/>
                  </a:lnTo>
                  <a:lnTo>
                    <a:pt x="144144" y="348741"/>
                  </a:lnTo>
                  <a:lnTo>
                    <a:pt x="91741" y="342773"/>
                  </a:lnTo>
                  <a:lnTo>
                    <a:pt x="43433" y="368046"/>
                  </a:lnTo>
                  <a:lnTo>
                    <a:pt x="31789" y="384464"/>
                  </a:lnTo>
                  <a:lnTo>
                    <a:pt x="18859" y="400526"/>
                  </a:lnTo>
                  <a:lnTo>
                    <a:pt x="8501" y="417302"/>
                  </a:lnTo>
                  <a:lnTo>
                    <a:pt x="4571" y="435863"/>
                  </a:lnTo>
                  <a:lnTo>
                    <a:pt x="10884" y="455037"/>
                  </a:lnTo>
                  <a:lnTo>
                    <a:pt x="24399" y="474186"/>
                  </a:lnTo>
                  <a:lnTo>
                    <a:pt x="37844" y="488906"/>
                  </a:lnTo>
                  <a:lnTo>
                    <a:pt x="43941" y="494791"/>
                  </a:lnTo>
                  <a:lnTo>
                    <a:pt x="65133" y="509184"/>
                  </a:lnTo>
                  <a:lnTo>
                    <a:pt x="86026" y="524208"/>
                  </a:lnTo>
                  <a:lnTo>
                    <a:pt x="107467" y="537922"/>
                  </a:lnTo>
                  <a:lnTo>
                    <a:pt x="130301" y="548386"/>
                  </a:lnTo>
                  <a:lnTo>
                    <a:pt x="166326" y="553378"/>
                  </a:lnTo>
                  <a:lnTo>
                    <a:pt x="169798" y="538988"/>
                  </a:lnTo>
                  <a:lnTo>
                    <a:pt x="158126" y="518882"/>
                  </a:lnTo>
                  <a:lnTo>
                    <a:pt x="148716" y="506729"/>
                  </a:lnTo>
                  <a:lnTo>
                    <a:pt x="113131" y="490581"/>
                  </a:lnTo>
                  <a:lnTo>
                    <a:pt x="87487" y="485933"/>
                  </a:lnTo>
                  <a:lnTo>
                    <a:pt x="62866" y="493049"/>
                  </a:lnTo>
                  <a:lnTo>
                    <a:pt x="30352" y="512190"/>
                  </a:lnTo>
                  <a:lnTo>
                    <a:pt x="22389" y="533715"/>
                  </a:lnTo>
                  <a:lnTo>
                    <a:pt x="18557" y="547703"/>
                  </a:lnTo>
                  <a:lnTo>
                    <a:pt x="20941" y="561715"/>
                  </a:lnTo>
                  <a:lnTo>
                    <a:pt x="42884" y="601412"/>
                  </a:lnTo>
                  <a:lnTo>
                    <a:pt x="66645" y="635996"/>
                  </a:lnTo>
                  <a:lnTo>
                    <a:pt x="89921" y="655488"/>
                  </a:lnTo>
                  <a:lnTo>
                    <a:pt x="108378" y="669750"/>
                  </a:lnTo>
                  <a:lnTo>
                    <a:pt x="148589" y="688975"/>
                  </a:lnTo>
                  <a:lnTo>
                    <a:pt x="163181" y="664846"/>
                  </a:lnTo>
                  <a:lnTo>
                    <a:pt x="160273" y="655954"/>
                  </a:lnTo>
                  <a:lnTo>
                    <a:pt x="143702" y="640276"/>
                  </a:lnTo>
                  <a:lnTo>
                    <a:pt x="124761" y="627300"/>
                  </a:lnTo>
                  <a:lnTo>
                    <a:pt x="104177" y="616967"/>
                  </a:lnTo>
                  <a:lnTo>
                    <a:pt x="82676" y="609219"/>
                  </a:lnTo>
                  <a:lnTo>
                    <a:pt x="62908" y="611399"/>
                  </a:lnTo>
                  <a:lnTo>
                    <a:pt x="41306" y="623331"/>
                  </a:lnTo>
                  <a:lnTo>
                    <a:pt x="21847" y="638240"/>
                  </a:lnTo>
                  <a:lnTo>
                    <a:pt x="8508" y="649351"/>
                  </a:lnTo>
                  <a:lnTo>
                    <a:pt x="15005" y="680751"/>
                  </a:lnTo>
                  <a:lnTo>
                    <a:pt x="24479" y="707485"/>
                  </a:lnTo>
                  <a:lnTo>
                    <a:pt x="35619" y="733790"/>
                  </a:lnTo>
                  <a:lnTo>
                    <a:pt x="47116" y="763904"/>
                  </a:lnTo>
                  <a:lnTo>
                    <a:pt x="93950" y="795073"/>
                  </a:lnTo>
                  <a:lnTo>
                    <a:pt x="127460" y="812752"/>
                  </a:lnTo>
                  <a:lnTo>
                    <a:pt x="152612" y="806356"/>
                  </a:lnTo>
                  <a:lnTo>
                    <a:pt x="174370" y="765301"/>
                  </a:lnTo>
                  <a:lnTo>
                    <a:pt x="161788" y="757324"/>
                  </a:lnTo>
                  <a:lnTo>
                    <a:pt x="149336" y="748347"/>
                  </a:lnTo>
                  <a:lnTo>
                    <a:pt x="136669" y="741370"/>
                  </a:lnTo>
                  <a:lnTo>
                    <a:pt x="123443" y="739394"/>
                  </a:lnTo>
                  <a:lnTo>
                    <a:pt x="107116" y="744708"/>
                  </a:lnTo>
                  <a:lnTo>
                    <a:pt x="92646" y="754761"/>
                  </a:lnTo>
                  <a:lnTo>
                    <a:pt x="78938" y="766718"/>
                  </a:lnTo>
                  <a:lnTo>
                    <a:pt x="64896" y="777748"/>
                  </a:lnTo>
                  <a:lnTo>
                    <a:pt x="26652" y="830601"/>
                  </a:lnTo>
                  <a:lnTo>
                    <a:pt x="27638" y="858218"/>
                  </a:lnTo>
                  <a:lnTo>
                    <a:pt x="38363" y="884239"/>
                  </a:lnTo>
                  <a:lnTo>
                    <a:pt x="58673" y="913129"/>
                  </a:lnTo>
                  <a:lnTo>
                    <a:pt x="97742" y="936333"/>
                  </a:lnTo>
                  <a:lnTo>
                    <a:pt x="129857" y="949690"/>
                  </a:lnTo>
                  <a:lnTo>
                    <a:pt x="155971" y="943401"/>
                  </a:lnTo>
                  <a:lnTo>
                    <a:pt x="177037" y="907669"/>
                  </a:lnTo>
                  <a:lnTo>
                    <a:pt x="152909" y="875990"/>
                  </a:lnTo>
                  <a:lnTo>
                    <a:pt x="126222" y="853027"/>
                  </a:lnTo>
                  <a:lnTo>
                    <a:pt x="95509" y="844875"/>
                  </a:lnTo>
                  <a:lnTo>
                    <a:pt x="59308" y="857630"/>
                  </a:lnTo>
                  <a:lnTo>
                    <a:pt x="42380" y="880385"/>
                  </a:lnTo>
                  <a:lnTo>
                    <a:pt x="23987" y="902700"/>
                  </a:lnTo>
                  <a:lnTo>
                    <a:pt x="8427" y="925943"/>
                  </a:lnTo>
                  <a:lnTo>
                    <a:pt x="0" y="951484"/>
                  </a:lnTo>
                  <a:lnTo>
                    <a:pt x="4671" y="970335"/>
                  </a:lnTo>
                  <a:lnTo>
                    <a:pt x="18414" y="989520"/>
                  </a:lnTo>
                  <a:lnTo>
                    <a:pt x="32825" y="1004419"/>
                  </a:lnTo>
                  <a:lnTo>
                    <a:pt x="39496" y="1010412"/>
                  </a:lnTo>
                  <a:lnTo>
                    <a:pt x="65152" y="1026360"/>
                  </a:lnTo>
                  <a:lnTo>
                    <a:pt x="93487" y="1043987"/>
                  </a:lnTo>
                  <a:lnTo>
                    <a:pt x="116417" y="1058257"/>
                  </a:lnTo>
                  <a:lnTo>
                    <a:pt x="125856" y="1064133"/>
                  </a:lnTo>
                </a:path>
                <a:path w="638810" h="2594610">
                  <a:moveTo>
                    <a:pt x="19684" y="1467612"/>
                  </a:moveTo>
                  <a:lnTo>
                    <a:pt x="40354" y="1515175"/>
                  </a:lnTo>
                  <a:lnTo>
                    <a:pt x="66764" y="1554583"/>
                  </a:lnTo>
                  <a:lnTo>
                    <a:pt x="98853" y="1582928"/>
                  </a:lnTo>
                  <a:lnTo>
                    <a:pt x="136562" y="1597302"/>
                  </a:lnTo>
                  <a:lnTo>
                    <a:pt x="179831" y="1594800"/>
                  </a:lnTo>
                  <a:lnTo>
                    <a:pt x="228600" y="1572514"/>
                  </a:lnTo>
                  <a:lnTo>
                    <a:pt x="195260" y="1534709"/>
                  </a:lnTo>
                  <a:lnTo>
                    <a:pt x="123676" y="1524061"/>
                  </a:lnTo>
                  <a:lnTo>
                    <a:pt x="81406" y="1545336"/>
                  </a:lnTo>
                  <a:lnTo>
                    <a:pt x="61340" y="1582870"/>
                  </a:lnTo>
                  <a:lnTo>
                    <a:pt x="49260" y="1644080"/>
                  </a:lnTo>
                  <a:lnTo>
                    <a:pt x="67056" y="1680972"/>
                  </a:lnTo>
                  <a:lnTo>
                    <a:pt x="109913" y="1712727"/>
                  </a:lnTo>
                  <a:lnTo>
                    <a:pt x="170713" y="1748065"/>
                  </a:lnTo>
                  <a:lnTo>
                    <a:pt x="195325" y="1693290"/>
                  </a:lnTo>
                  <a:lnTo>
                    <a:pt x="147279" y="1669328"/>
                  </a:lnTo>
                  <a:lnTo>
                    <a:pt x="92547" y="1674225"/>
                  </a:lnTo>
                  <a:lnTo>
                    <a:pt x="43179" y="1750567"/>
                  </a:lnTo>
                  <a:lnTo>
                    <a:pt x="59644" y="1801786"/>
                  </a:lnTo>
                  <a:lnTo>
                    <a:pt x="77094" y="1839739"/>
                  </a:lnTo>
                  <a:lnTo>
                    <a:pt x="102488" y="1870455"/>
                  </a:lnTo>
                  <a:lnTo>
                    <a:pt x="141642" y="1890131"/>
                  </a:lnTo>
                  <a:lnTo>
                    <a:pt x="170735" y="1898221"/>
                  </a:lnTo>
                  <a:lnTo>
                    <a:pt x="183516" y="1884332"/>
                  </a:lnTo>
                  <a:lnTo>
                    <a:pt x="173735" y="1838071"/>
                  </a:lnTo>
                  <a:lnTo>
                    <a:pt x="117935" y="1831133"/>
                  </a:lnTo>
                  <a:lnTo>
                    <a:pt x="66801" y="1857248"/>
                  </a:lnTo>
                  <a:lnTo>
                    <a:pt x="54651" y="1874468"/>
                  </a:lnTo>
                  <a:lnTo>
                    <a:pt x="41132" y="1891283"/>
                  </a:lnTo>
                  <a:lnTo>
                    <a:pt x="30351" y="1908861"/>
                  </a:lnTo>
                  <a:lnTo>
                    <a:pt x="26415" y="1928368"/>
                  </a:lnTo>
                  <a:lnTo>
                    <a:pt x="33404" y="1948799"/>
                  </a:lnTo>
                  <a:lnTo>
                    <a:pt x="48037" y="1969230"/>
                  </a:lnTo>
                  <a:lnTo>
                    <a:pt x="62527" y="1984946"/>
                  </a:lnTo>
                  <a:lnTo>
                    <a:pt x="69087" y="1991233"/>
                  </a:lnTo>
                  <a:lnTo>
                    <a:pt x="91787" y="2006727"/>
                  </a:lnTo>
                  <a:lnTo>
                    <a:pt x="114188" y="2022887"/>
                  </a:lnTo>
                  <a:lnTo>
                    <a:pt x="137185" y="2037667"/>
                  </a:lnTo>
                  <a:lnTo>
                    <a:pt x="161670" y="2049018"/>
                  </a:lnTo>
                  <a:lnTo>
                    <a:pt x="200026" y="2054744"/>
                  </a:lnTo>
                  <a:lnTo>
                    <a:pt x="203533" y="2039588"/>
                  </a:lnTo>
                  <a:lnTo>
                    <a:pt x="190871" y="2018192"/>
                  </a:lnTo>
                  <a:lnTo>
                    <a:pt x="180720" y="2005202"/>
                  </a:lnTo>
                  <a:lnTo>
                    <a:pt x="142660" y="1987659"/>
                  </a:lnTo>
                  <a:lnTo>
                    <a:pt x="115316" y="1982390"/>
                  </a:lnTo>
                  <a:lnTo>
                    <a:pt x="89209" y="1989576"/>
                  </a:lnTo>
                  <a:lnTo>
                    <a:pt x="54863" y="2009394"/>
                  </a:lnTo>
                  <a:lnTo>
                    <a:pt x="46702" y="2032091"/>
                  </a:lnTo>
                  <a:lnTo>
                    <a:pt x="42814" y="2046859"/>
                  </a:lnTo>
                  <a:lnTo>
                    <a:pt x="45523" y="2061721"/>
                  </a:lnTo>
                  <a:lnTo>
                    <a:pt x="69336" y="2104010"/>
                  </a:lnTo>
                  <a:lnTo>
                    <a:pt x="94994" y="2140908"/>
                  </a:lnTo>
                  <a:lnTo>
                    <a:pt x="120034" y="2161788"/>
                  </a:lnTo>
                  <a:lnTo>
                    <a:pt x="139890" y="2177113"/>
                  </a:lnTo>
                  <a:lnTo>
                    <a:pt x="183006" y="2197989"/>
                  </a:lnTo>
                  <a:lnTo>
                    <a:pt x="198116" y="2172664"/>
                  </a:lnTo>
                  <a:lnTo>
                    <a:pt x="194818" y="2163191"/>
                  </a:lnTo>
                  <a:lnTo>
                    <a:pt x="177018" y="2146365"/>
                  </a:lnTo>
                  <a:lnTo>
                    <a:pt x="156717" y="2132409"/>
                  </a:lnTo>
                  <a:lnTo>
                    <a:pt x="134703" y="2121239"/>
                  </a:lnTo>
                  <a:lnTo>
                    <a:pt x="111759" y="2112772"/>
                  </a:lnTo>
                  <a:lnTo>
                    <a:pt x="90783" y="2114829"/>
                  </a:lnTo>
                  <a:lnTo>
                    <a:pt x="67960" y="2127138"/>
                  </a:lnTo>
                  <a:lnTo>
                    <a:pt x="47448" y="2142615"/>
                  </a:lnTo>
                  <a:lnTo>
                    <a:pt x="33400" y="2154174"/>
                  </a:lnTo>
                  <a:lnTo>
                    <a:pt x="40673" y="2187471"/>
                  </a:lnTo>
                  <a:lnTo>
                    <a:pt x="51101" y="2215864"/>
                  </a:lnTo>
                  <a:lnTo>
                    <a:pt x="63315" y="2243828"/>
                  </a:lnTo>
                  <a:lnTo>
                    <a:pt x="75945" y="2275840"/>
                  </a:lnTo>
                  <a:lnTo>
                    <a:pt x="117408" y="2303480"/>
                  </a:lnTo>
                  <a:lnTo>
                    <a:pt x="149057" y="2323317"/>
                  </a:lnTo>
                  <a:lnTo>
                    <a:pt x="173512" y="2329652"/>
                  </a:lnTo>
                  <a:lnTo>
                    <a:pt x="193395" y="2316784"/>
                  </a:lnTo>
                  <a:lnTo>
                    <a:pt x="211327" y="2279015"/>
                  </a:lnTo>
                  <a:lnTo>
                    <a:pt x="197865" y="2270379"/>
                  </a:lnTo>
                  <a:lnTo>
                    <a:pt x="184499" y="2260695"/>
                  </a:lnTo>
                  <a:lnTo>
                    <a:pt x="170894" y="2253154"/>
                  </a:lnTo>
                  <a:lnTo>
                    <a:pt x="156718" y="2250948"/>
                  </a:lnTo>
                  <a:lnTo>
                    <a:pt x="139465" y="2256301"/>
                  </a:lnTo>
                  <a:lnTo>
                    <a:pt x="124237" y="2266727"/>
                  </a:lnTo>
                  <a:lnTo>
                    <a:pt x="109819" y="2279201"/>
                  </a:lnTo>
                  <a:lnTo>
                    <a:pt x="94995" y="2290699"/>
                  </a:lnTo>
                  <a:lnTo>
                    <a:pt x="85834" y="2296580"/>
                  </a:lnTo>
                  <a:lnTo>
                    <a:pt x="75707" y="2303081"/>
                  </a:lnTo>
                  <a:lnTo>
                    <a:pt x="67510" y="2308344"/>
                  </a:lnTo>
                  <a:lnTo>
                    <a:pt x="64134" y="2310511"/>
                  </a:lnTo>
                  <a:lnTo>
                    <a:pt x="55094" y="2346067"/>
                  </a:lnTo>
                  <a:lnTo>
                    <a:pt x="56483" y="2375312"/>
                  </a:lnTo>
                  <a:lnTo>
                    <a:pt x="68206" y="2402986"/>
                  </a:lnTo>
                  <a:lnTo>
                    <a:pt x="90169" y="2433828"/>
                  </a:lnTo>
                  <a:lnTo>
                    <a:pt x="132034" y="2458852"/>
                  </a:lnTo>
                  <a:lnTo>
                    <a:pt x="166385" y="2473340"/>
                  </a:lnTo>
                  <a:lnTo>
                    <a:pt x="194093" y="2466992"/>
                  </a:lnTo>
                  <a:lnTo>
                    <a:pt x="216026" y="2429510"/>
                  </a:lnTo>
                  <a:lnTo>
                    <a:pt x="189968" y="2395726"/>
                  </a:lnTo>
                  <a:lnTo>
                    <a:pt x="161289" y="2371074"/>
                  </a:lnTo>
                  <a:lnTo>
                    <a:pt x="128516" y="2362019"/>
                  </a:lnTo>
                  <a:lnTo>
                    <a:pt x="90169" y="2375027"/>
                  </a:lnTo>
                  <a:lnTo>
                    <a:pt x="72451" y="2398926"/>
                  </a:lnTo>
                  <a:lnTo>
                    <a:pt x="53197" y="2422302"/>
                  </a:lnTo>
                  <a:lnTo>
                    <a:pt x="36966" y="2446678"/>
                  </a:lnTo>
                  <a:lnTo>
                    <a:pt x="28320" y="2473579"/>
                  </a:lnTo>
                  <a:lnTo>
                    <a:pt x="33488" y="2493581"/>
                  </a:lnTo>
                  <a:lnTo>
                    <a:pt x="48323" y="2514060"/>
                  </a:lnTo>
                  <a:lnTo>
                    <a:pt x="63825" y="2530014"/>
                  </a:lnTo>
                  <a:lnTo>
                    <a:pt x="70993" y="2536444"/>
                  </a:lnTo>
                  <a:lnTo>
                    <a:pt x="98478" y="2553563"/>
                  </a:lnTo>
                  <a:lnTo>
                    <a:pt x="128857" y="2572527"/>
                  </a:lnTo>
                  <a:lnTo>
                    <a:pt x="153449" y="2587896"/>
                  </a:lnTo>
                  <a:lnTo>
                    <a:pt x="163575" y="2594229"/>
                  </a:lnTo>
                </a:path>
                <a:path w="638810" h="2594610">
                  <a:moveTo>
                    <a:pt x="428751" y="1455547"/>
                  </a:moveTo>
                  <a:lnTo>
                    <a:pt x="449797" y="1503143"/>
                  </a:lnTo>
                  <a:lnTo>
                    <a:pt x="476551" y="1542654"/>
                  </a:lnTo>
                  <a:lnTo>
                    <a:pt x="508920" y="1571180"/>
                  </a:lnTo>
                  <a:lnTo>
                    <a:pt x="546814" y="1585820"/>
                  </a:lnTo>
                  <a:lnTo>
                    <a:pt x="590141" y="1583675"/>
                  </a:lnTo>
                  <a:lnTo>
                    <a:pt x="638809" y="1561846"/>
                  </a:lnTo>
                  <a:lnTo>
                    <a:pt x="605087" y="1523898"/>
                  </a:lnTo>
                  <a:lnTo>
                    <a:pt x="533261" y="1512679"/>
                  </a:lnTo>
                  <a:lnTo>
                    <a:pt x="491108" y="1533525"/>
                  </a:lnTo>
                  <a:lnTo>
                    <a:pt x="471308" y="1570821"/>
                  </a:lnTo>
                  <a:lnTo>
                    <a:pt x="459712" y="1631840"/>
                  </a:lnTo>
                  <a:lnTo>
                    <a:pt x="477773" y="1668779"/>
                  </a:lnTo>
                  <a:lnTo>
                    <a:pt x="521015" y="1700792"/>
                  </a:lnTo>
                  <a:lnTo>
                    <a:pt x="582198" y="1736529"/>
                  </a:lnTo>
                  <a:lnTo>
                    <a:pt x="606297" y="1682114"/>
                  </a:lnTo>
                  <a:lnTo>
                    <a:pt x="558034" y="1657824"/>
                  </a:lnTo>
                  <a:lnTo>
                    <a:pt x="503345" y="1662235"/>
                  </a:lnTo>
                  <a:lnTo>
                    <a:pt x="454532" y="1737995"/>
                  </a:lnTo>
                  <a:lnTo>
                    <a:pt x="471459" y="1789215"/>
                  </a:lnTo>
                  <a:lnTo>
                    <a:pt x="489215" y="1827220"/>
                  </a:lnTo>
                  <a:lnTo>
                    <a:pt x="514857" y="1858010"/>
                  </a:lnTo>
                  <a:lnTo>
                    <a:pt x="554259" y="1877947"/>
                  </a:lnTo>
                  <a:lnTo>
                    <a:pt x="583469" y="1886251"/>
                  </a:lnTo>
                  <a:lnTo>
                    <a:pt x="596153" y="1872529"/>
                  </a:lnTo>
                  <a:lnTo>
                    <a:pt x="585977" y="1826387"/>
                  </a:lnTo>
                  <a:lnTo>
                    <a:pt x="530097" y="1818893"/>
                  </a:lnTo>
                  <a:lnTo>
                    <a:pt x="479170" y="1844548"/>
                  </a:lnTo>
                  <a:lnTo>
                    <a:pt x="467098" y="1861599"/>
                  </a:lnTo>
                  <a:lnTo>
                    <a:pt x="453644" y="1878282"/>
                  </a:lnTo>
                  <a:lnTo>
                    <a:pt x="442952" y="1895750"/>
                  </a:lnTo>
                  <a:lnTo>
                    <a:pt x="439165" y="1915160"/>
                  </a:lnTo>
                  <a:lnTo>
                    <a:pt x="446361" y="1935630"/>
                  </a:lnTo>
                  <a:lnTo>
                    <a:pt x="461200" y="1956149"/>
                  </a:lnTo>
                  <a:lnTo>
                    <a:pt x="475849" y="1971952"/>
                  </a:lnTo>
                  <a:lnTo>
                    <a:pt x="482472" y="1978279"/>
                  </a:lnTo>
                  <a:lnTo>
                    <a:pt x="505360" y="1993890"/>
                  </a:lnTo>
                  <a:lnTo>
                    <a:pt x="527938" y="2010203"/>
                  </a:lnTo>
                  <a:lnTo>
                    <a:pt x="551088" y="2025159"/>
                  </a:lnTo>
                  <a:lnTo>
                    <a:pt x="575690" y="2036699"/>
                  </a:lnTo>
                  <a:lnTo>
                    <a:pt x="614148" y="2042679"/>
                  </a:lnTo>
                  <a:lnTo>
                    <a:pt x="617505" y="2027586"/>
                  </a:lnTo>
                  <a:lnTo>
                    <a:pt x="604623" y="2006159"/>
                  </a:lnTo>
                  <a:lnTo>
                    <a:pt x="594359" y="1993138"/>
                  </a:lnTo>
                  <a:lnTo>
                    <a:pt x="556083" y="1975292"/>
                  </a:lnTo>
                  <a:lnTo>
                    <a:pt x="528653" y="1969817"/>
                  </a:lnTo>
                  <a:lnTo>
                    <a:pt x="502580" y="1976796"/>
                  </a:lnTo>
                  <a:lnTo>
                    <a:pt x="468375" y="1996313"/>
                  </a:lnTo>
                  <a:lnTo>
                    <a:pt x="460367" y="2018792"/>
                  </a:lnTo>
                  <a:lnTo>
                    <a:pt x="456596" y="2033460"/>
                  </a:lnTo>
                  <a:lnTo>
                    <a:pt x="459446" y="2048319"/>
                  </a:lnTo>
                  <a:lnTo>
                    <a:pt x="483615" y="2090695"/>
                  </a:lnTo>
                  <a:lnTo>
                    <a:pt x="509587" y="2127680"/>
                  </a:lnTo>
                  <a:lnTo>
                    <a:pt x="534876" y="2148748"/>
                  </a:lnTo>
                  <a:lnTo>
                    <a:pt x="554894" y="2164207"/>
                  </a:lnTo>
                  <a:lnTo>
                    <a:pt x="598169" y="2185289"/>
                  </a:lnTo>
                  <a:lnTo>
                    <a:pt x="613189" y="2160196"/>
                  </a:lnTo>
                  <a:lnTo>
                    <a:pt x="609853" y="2150745"/>
                  </a:lnTo>
                  <a:lnTo>
                    <a:pt x="591812" y="2133822"/>
                  </a:lnTo>
                  <a:lnTo>
                    <a:pt x="571341" y="2119757"/>
                  </a:lnTo>
                  <a:lnTo>
                    <a:pt x="549203" y="2108454"/>
                  </a:lnTo>
                  <a:lnTo>
                    <a:pt x="526160" y="2099818"/>
                  </a:lnTo>
                  <a:lnTo>
                    <a:pt x="505168" y="2101669"/>
                  </a:lnTo>
                  <a:lnTo>
                    <a:pt x="482425" y="2113772"/>
                  </a:lnTo>
                  <a:lnTo>
                    <a:pt x="461992" y="2129089"/>
                  </a:lnTo>
                  <a:lnTo>
                    <a:pt x="447928" y="2140585"/>
                  </a:lnTo>
                  <a:lnTo>
                    <a:pt x="455543" y="2173827"/>
                  </a:lnTo>
                  <a:lnTo>
                    <a:pt x="466264" y="2202211"/>
                  </a:lnTo>
                  <a:lnTo>
                    <a:pt x="478772" y="2230167"/>
                  </a:lnTo>
                  <a:lnTo>
                    <a:pt x="491744" y="2262124"/>
                  </a:lnTo>
                  <a:lnTo>
                    <a:pt x="533476" y="2290029"/>
                  </a:lnTo>
                  <a:lnTo>
                    <a:pt x="565302" y="2310077"/>
                  </a:lnTo>
                  <a:lnTo>
                    <a:pt x="589813" y="2316603"/>
                  </a:lnTo>
                  <a:lnTo>
                    <a:pt x="609600" y="2303946"/>
                  </a:lnTo>
                  <a:lnTo>
                    <a:pt x="627252" y="2266442"/>
                  </a:lnTo>
                  <a:lnTo>
                    <a:pt x="613697" y="2257728"/>
                  </a:lnTo>
                  <a:lnTo>
                    <a:pt x="600249" y="2247979"/>
                  </a:lnTo>
                  <a:lnTo>
                    <a:pt x="586587" y="2240349"/>
                  </a:lnTo>
                  <a:lnTo>
                    <a:pt x="572388" y="2237994"/>
                  </a:lnTo>
                  <a:lnTo>
                    <a:pt x="555103" y="2243230"/>
                  </a:lnTo>
                  <a:lnTo>
                    <a:pt x="539924" y="2253503"/>
                  </a:lnTo>
                  <a:lnTo>
                    <a:pt x="525579" y="2265801"/>
                  </a:lnTo>
                  <a:lnTo>
                    <a:pt x="510794" y="2277110"/>
                  </a:lnTo>
                  <a:lnTo>
                    <a:pt x="471285" y="2332007"/>
                  </a:lnTo>
                  <a:lnTo>
                    <a:pt x="472916" y="2361168"/>
                  </a:lnTo>
                  <a:lnTo>
                    <a:pt x="484882" y="2388875"/>
                  </a:lnTo>
                  <a:lnTo>
                    <a:pt x="507110" y="2419858"/>
                  </a:lnTo>
                  <a:lnTo>
                    <a:pt x="549298" y="2445150"/>
                  </a:lnTo>
                  <a:lnTo>
                    <a:pt x="583819" y="2459894"/>
                  </a:lnTo>
                  <a:lnTo>
                    <a:pt x="611481" y="2453826"/>
                  </a:lnTo>
                  <a:lnTo>
                    <a:pt x="633094" y="2416683"/>
                  </a:lnTo>
                  <a:lnTo>
                    <a:pt x="606760" y="2382724"/>
                  </a:lnTo>
                  <a:lnTo>
                    <a:pt x="577865" y="2357897"/>
                  </a:lnTo>
                  <a:lnTo>
                    <a:pt x="544994" y="2348620"/>
                  </a:lnTo>
                  <a:lnTo>
                    <a:pt x="506729" y="2361311"/>
                  </a:lnTo>
                  <a:lnTo>
                    <a:pt x="489128" y="2384929"/>
                  </a:lnTo>
                  <a:lnTo>
                    <a:pt x="470026" y="2408047"/>
                  </a:lnTo>
                  <a:lnTo>
                    <a:pt x="453973" y="2432212"/>
                  </a:lnTo>
                  <a:lnTo>
                    <a:pt x="445515" y="2458974"/>
                  </a:lnTo>
                  <a:lnTo>
                    <a:pt x="450889" y="2478942"/>
                  </a:lnTo>
                  <a:lnTo>
                    <a:pt x="481591" y="2515498"/>
                  </a:lnTo>
                  <a:lnTo>
                    <a:pt x="516514" y="2539345"/>
                  </a:lnTo>
                  <a:lnTo>
                    <a:pt x="571851" y="2574008"/>
                  </a:lnTo>
                  <a:lnTo>
                    <a:pt x="582040" y="2580386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23615" y="1696847"/>
              <a:ext cx="201295" cy="1071880"/>
            </a:xfrm>
            <a:custGeom>
              <a:avLst/>
              <a:gdLst/>
              <a:ahLst/>
              <a:cxnLst/>
              <a:rect l="l" t="t" r="r" b="b"/>
              <a:pathLst>
                <a:path w="201294" h="1071880">
                  <a:moveTo>
                    <a:pt x="0" y="0"/>
                  </a:moveTo>
                  <a:lnTo>
                    <a:pt x="20314" y="45407"/>
                  </a:lnTo>
                  <a:lnTo>
                    <a:pt x="46016" y="83142"/>
                  </a:lnTo>
                  <a:lnTo>
                    <a:pt x="77009" y="110442"/>
                  </a:lnTo>
                  <a:lnTo>
                    <a:pt x="113199" y="124544"/>
                  </a:lnTo>
                  <a:lnTo>
                    <a:pt x="154490" y="122687"/>
                  </a:lnTo>
                  <a:lnTo>
                    <a:pt x="200786" y="102107"/>
                  </a:lnTo>
                  <a:lnTo>
                    <a:pt x="168509" y="65797"/>
                  </a:lnTo>
                  <a:lnTo>
                    <a:pt x="99952" y="54852"/>
                  </a:lnTo>
                  <a:lnTo>
                    <a:pt x="59816" y="74549"/>
                  </a:lnTo>
                  <a:lnTo>
                    <a:pt x="41106" y="110011"/>
                  </a:lnTo>
                  <a:lnTo>
                    <a:pt x="30259" y="168078"/>
                  </a:lnTo>
                  <a:lnTo>
                    <a:pt x="47625" y="203326"/>
                  </a:lnTo>
                  <a:lnTo>
                    <a:pt x="89030" y="233967"/>
                  </a:lnTo>
                  <a:lnTo>
                    <a:pt x="147533" y="268216"/>
                  </a:lnTo>
                  <a:lnTo>
                    <a:pt x="170306" y="216407"/>
                  </a:lnTo>
                  <a:lnTo>
                    <a:pt x="115381" y="189922"/>
                  </a:lnTo>
                  <a:lnTo>
                    <a:pt x="57060" y="216104"/>
                  </a:lnTo>
                  <a:lnTo>
                    <a:pt x="25781" y="268986"/>
                  </a:lnTo>
                  <a:lnTo>
                    <a:pt x="42082" y="317853"/>
                  </a:lnTo>
                  <a:lnTo>
                    <a:pt x="59160" y="354103"/>
                  </a:lnTo>
                  <a:lnTo>
                    <a:pt x="83819" y="383539"/>
                  </a:lnTo>
                  <a:lnTo>
                    <a:pt x="121453" y="402718"/>
                  </a:lnTo>
                  <a:lnTo>
                    <a:pt x="149336" y="410765"/>
                  </a:lnTo>
                  <a:lnTo>
                    <a:pt x="161383" y="397738"/>
                  </a:lnTo>
                  <a:lnTo>
                    <a:pt x="151510" y="353694"/>
                  </a:lnTo>
                  <a:lnTo>
                    <a:pt x="98107" y="346424"/>
                  </a:lnTo>
                  <a:lnTo>
                    <a:pt x="49656" y="370586"/>
                  </a:lnTo>
                  <a:lnTo>
                    <a:pt x="38189" y="386780"/>
                  </a:lnTo>
                  <a:lnTo>
                    <a:pt x="25447" y="402605"/>
                  </a:lnTo>
                  <a:lnTo>
                    <a:pt x="15349" y="419217"/>
                  </a:lnTo>
                  <a:lnTo>
                    <a:pt x="11810" y="437768"/>
                  </a:lnTo>
                  <a:lnTo>
                    <a:pt x="18728" y="457194"/>
                  </a:lnTo>
                  <a:lnTo>
                    <a:pt x="32956" y="476773"/>
                  </a:lnTo>
                  <a:lnTo>
                    <a:pt x="46993" y="491900"/>
                  </a:lnTo>
                  <a:lnTo>
                    <a:pt x="53339" y="497966"/>
                  </a:lnTo>
                  <a:lnTo>
                    <a:pt x="75217" y="512933"/>
                  </a:lnTo>
                  <a:lnTo>
                    <a:pt x="96821" y="528542"/>
                  </a:lnTo>
                  <a:lnTo>
                    <a:pt x="118973" y="542865"/>
                  </a:lnTo>
                  <a:lnTo>
                    <a:pt x="142494" y="553974"/>
                  </a:lnTo>
                  <a:lnTo>
                    <a:pt x="179220" y="559825"/>
                  </a:lnTo>
                  <a:lnTo>
                    <a:pt x="182371" y="545449"/>
                  </a:lnTo>
                  <a:lnTo>
                    <a:pt x="169997" y="524952"/>
                  </a:lnTo>
                  <a:lnTo>
                    <a:pt x="160146" y="512444"/>
                  </a:lnTo>
                  <a:lnTo>
                    <a:pt x="123567" y="495357"/>
                  </a:lnTo>
                  <a:lnTo>
                    <a:pt x="97345" y="490045"/>
                  </a:lnTo>
                  <a:lnTo>
                    <a:pt x="72457" y="496568"/>
                  </a:lnTo>
                  <a:lnTo>
                    <a:pt x="39877" y="514985"/>
                  </a:lnTo>
                  <a:lnTo>
                    <a:pt x="32337" y="536428"/>
                  </a:lnTo>
                  <a:lnTo>
                    <a:pt x="28797" y="550417"/>
                  </a:lnTo>
                  <a:lnTo>
                    <a:pt x="31591" y="564598"/>
                  </a:lnTo>
                  <a:lnTo>
                    <a:pt x="54899" y="605053"/>
                  </a:lnTo>
                  <a:lnTo>
                    <a:pt x="79879" y="640316"/>
                  </a:lnTo>
                  <a:lnTo>
                    <a:pt x="104011" y="660485"/>
                  </a:lnTo>
                  <a:lnTo>
                    <a:pt x="123142" y="675274"/>
                  </a:lnTo>
                  <a:lnTo>
                    <a:pt x="164464" y="695578"/>
                  </a:lnTo>
                  <a:lnTo>
                    <a:pt x="178716" y="671701"/>
                  </a:lnTo>
                  <a:lnTo>
                    <a:pt x="175513" y="662686"/>
                  </a:lnTo>
                  <a:lnTo>
                    <a:pt x="158279" y="646511"/>
                  </a:lnTo>
                  <a:lnTo>
                    <a:pt x="138699" y="633015"/>
                  </a:lnTo>
                  <a:lnTo>
                    <a:pt x="117524" y="622163"/>
                  </a:lnTo>
                  <a:lnTo>
                    <a:pt x="95503" y="613917"/>
                  </a:lnTo>
                  <a:lnTo>
                    <a:pt x="75481" y="615588"/>
                  </a:lnTo>
                  <a:lnTo>
                    <a:pt x="53816" y="626999"/>
                  </a:lnTo>
                  <a:lnTo>
                    <a:pt x="34389" y="641457"/>
                  </a:lnTo>
                  <a:lnTo>
                    <a:pt x="21081" y="652272"/>
                  </a:lnTo>
                  <a:lnTo>
                    <a:pt x="28473" y="683980"/>
                  </a:lnTo>
                  <a:lnTo>
                    <a:pt x="38782" y="711057"/>
                  </a:lnTo>
                  <a:lnTo>
                    <a:pt x="50782" y="737729"/>
                  </a:lnTo>
                  <a:lnTo>
                    <a:pt x="63245" y="768223"/>
                  </a:lnTo>
                  <a:lnTo>
                    <a:pt x="111595" y="800711"/>
                  </a:lnTo>
                  <a:lnTo>
                    <a:pt x="146097" y="819340"/>
                  </a:lnTo>
                  <a:lnTo>
                    <a:pt x="171527" y="813585"/>
                  </a:lnTo>
                  <a:lnTo>
                    <a:pt x="192658" y="772922"/>
                  </a:lnTo>
                  <a:lnTo>
                    <a:pt x="179657" y="764565"/>
                  </a:lnTo>
                  <a:lnTo>
                    <a:pt x="166750" y="755221"/>
                  </a:lnTo>
                  <a:lnTo>
                    <a:pt x="153654" y="747901"/>
                  </a:lnTo>
                  <a:lnTo>
                    <a:pt x="140081" y="745616"/>
                  </a:lnTo>
                  <a:lnTo>
                    <a:pt x="123664" y="750516"/>
                  </a:lnTo>
                  <a:lnTo>
                    <a:pt x="109235" y="760237"/>
                  </a:lnTo>
                  <a:lnTo>
                    <a:pt x="95593" y="771888"/>
                  </a:lnTo>
                  <a:lnTo>
                    <a:pt x="81533" y="782574"/>
                  </a:lnTo>
                  <a:lnTo>
                    <a:pt x="72824" y="788096"/>
                  </a:lnTo>
                  <a:lnTo>
                    <a:pt x="63198" y="794178"/>
                  </a:lnTo>
                  <a:lnTo>
                    <a:pt x="55405" y="799093"/>
                  </a:lnTo>
                  <a:lnTo>
                    <a:pt x="52196" y="801115"/>
                  </a:lnTo>
                  <a:lnTo>
                    <a:pt x="44019" y="834774"/>
                  </a:lnTo>
                  <a:lnTo>
                    <a:pt x="57286" y="888948"/>
                  </a:lnTo>
                  <a:lnTo>
                    <a:pt x="118905" y="942713"/>
                  </a:lnTo>
                  <a:lnTo>
                    <a:pt x="151876" y="956913"/>
                  </a:lnTo>
                  <a:lnTo>
                    <a:pt x="178250" y="951253"/>
                  </a:lnTo>
                  <a:lnTo>
                    <a:pt x="198754" y="915924"/>
                  </a:lnTo>
                  <a:lnTo>
                    <a:pt x="173489" y="883481"/>
                  </a:lnTo>
                  <a:lnTo>
                    <a:pt x="145795" y="859742"/>
                  </a:lnTo>
                  <a:lnTo>
                    <a:pt x="114387" y="850790"/>
                  </a:lnTo>
                  <a:lnTo>
                    <a:pt x="77977" y="862711"/>
                  </a:lnTo>
                  <a:lnTo>
                    <a:pt x="61247" y="885146"/>
                  </a:lnTo>
                  <a:lnTo>
                    <a:pt x="43100" y="907129"/>
                  </a:lnTo>
                  <a:lnTo>
                    <a:pt x="27882" y="930112"/>
                  </a:lnTo>
                  <a:lnTo>
                    <a:pt x="19938" y="955548"/>
                  </a:lnTo>
                  <a:lnTo>
                    <a:pt x="25142" y="974598"/>
                  </a:lnTo>
                  <a:lnTo>
                    <a:pt x="39560" y="994219"/>
                  </a:lnTo>
                  <a:lnTo>
                    <a:pt x="54550" y="1009554"/>
                  </a:lnTo>
                  <a:lnTo>
                    <a:pt x="61467" y="1015745"/>
                  </a:lnTo>
                  <a:lnTo>
                    <a:pt x="87935" y="1032373"/>
                  </a:lnTo>
                  <a:lnTo>
                    <a:pt x="117189" y="1050750"/>
                  </a:lnTo>
                  <a:lnTo>
                    <a:pt x="140870" y="1065627"/>
                  </a:lnTo>
                  <a:lnTo>
                    <a:pt x="150621" y="1071752"/>
                  </a:lnTo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112514" y="282803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29278" y="2339797"/>
            <a:ext cx="1524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Book Antiqua"/>
                <a:cs typeface="Book Antiqua"/>
              </a:rPr>
              <a:t>.</a:t>
            </a:r>
            <a:endParaRPr sz="4000">
              <a:latin typeface="Book Antiqua"/>
              <a:cs typeface="Book Antiqu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69385" y="2350388"/>
            <a:ext cx="160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Book Antiqua"/>
                <a:cs typeface="Book Antiqua"/>
              </a:rPr>
              <a:t>X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368802" y="2449829"/>
            <a:ext cx="105410" cy="281940"/>
          </a:xfrm>
          <a:custGeom>
            <a:avLst/>
            <a:gdLst/>
            <a:ahLst/>
            <a:cxnLst/>
            <a:rect l="l" t="t" r="r" b="b"/>
            <a:pathLst>
              <a:path w="105410" h="281939">
                <a:moveTo>
                  <a:pt x="105156" y="281940"/>
                </a:moveTo>
                <a:lnTo>
                  <a:pt x="52577" y="205486"/>
                </a:lnTo>
                <a:lnTo>
                  <a:pt x="52577" y="0"/>
                </a:lnTo>
                <a:lnTo>
                  <a:pt x="52577" y="200660"/>
                </a:lnTo>
                <a:lnTo>
                  <a:pt x="0" y="28194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4890261" y="1677670"/>
            <a:ext cx="3263900" cy="2617470"/>
            <a:chOff x="4890261" y="1677670"/>
            <a:chExt cx="3263900" cy="2617470"/>
          </a:xfrm>
        </p:grpSpPr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0282" y="2802636"/>
              <a:ext cx="385689" cy="11887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10282" y="2802636"/>
              <a:ext cx="386080" cy="119380"/>
            </a:xfrm>
            <a:custGeom>
              <a:avLst/>
              <a:gdLst/>
              <a:ahLst/>
              <a:cxnLst/>
              <a:rect l="l" t="t" r="r" b="b"/>
              <a:pathLst>
                <a:path w="386079" h="119380">
                  <a:moveTo>
                    <a:pt x="2149" y="0"/>
                  </a:moveTo>
                  <a:lnTo>
                    <a:pt x="152771" y="41148"/>
                  </a:lnTo>
                  <a:lnTo>
                    <a:pt x="385689" y="60198"/>
                  </a:lnTo>
                  <a:lnTo>
                    <a:pt x="241417" y="118872"/>
                  </a:lnTo>
                  <a:lnTo>
                    <a:pt x="183594" y="115831"/>
                  </a:lnTo>
                  <a:lnTo>
                    <a:pt x="135260" y="112172"/>
                  </a:lnTo>
                  <a:lnTo>
                    <a:pt x="95238" y="105513"/>
                  </a:lnTo>
                  <a:lnTo>
                    <a:pt x="34278" y="71741"/>
                  </a:lnTo>
                  <a:lnTo>
                    <a:pt x="0" y="16373"/>
                  </a:lnTo>
                  <a:lnTo>
                    <a:pt x="2149" y="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8395" y="2985643"/>
              <a:ext cx="425801" cy="11112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978395" y="2985643"/>
              <a:ext cx="426084" cy="111125"/>
            </a:xfrm>
            <a:custGeom>
              <a:avLst/>
              <a:gdLst/>
              <a:ahLst/>
              <a:cxnLst/>
              <a:rect l="l" t="t" r="r" b="b"/>
              <a:pathLst>
                <a:path w="426084" h="111125">
                  <a:moveTo>
                    <a:pt x="0" y="103124"/>
                  </a:moveTo>
                  <a:lnTo>
                    <a:pt x="230504" y="111125"/>
                  </a:lnTo>
                  <a:lnTo>
                    <a:pt x="422909" y="52324"/>
                  </a:lnTo>
                  <a:lnTo>
                    <a:pt x="425801" y="41709"/>
                  </a:lnTo>
                  <a:lnTo>
                    <a:pt x="411559" y="31511"/>
                  </a:lnTo>
                  <a:lnTo>
                    <a:pt x="365632" y="14224"/>
                  </a:lnTo>
                  <a:lnTo>
                    <a:pt x="326955" y="8447"/>
                  </a:lnTo>
                  <a:lnTo>
                    <a:pt x="276812" y="3540"/>
                  </a:lnTo>
                  <a:lnTo>
                    <a:pt x="224597" y="418"/>
                  </a:lnTo>
                  <a:lnTo>
                    <a:pt x="179704" y="0"/>
                  </a:lnTo>
                  <a:lnTo>
                    <a:pt x="61975" y="28575"/>
                  </a:lnTo>
                  <a:lnTo>
                    <a:pt x="50952" y="50278"/>
                  </a:lnTo>
                  <a:lnTo>
                    <a:pt x="36941" y="68849"/>
                  </a:lnTo>
                  <a:lnTo>
                    <a:pt x="19952" y="85921"/>
                  </a:lnTo>
                  <a:lnTo>
                    <a:pt x="0" y="103124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41073" y="2287714"/>
              <a:ext cx="191262" cy="22987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896611" y="1684020"/>
              <a:ext cx="3251200" cy="2604770"/>
            </a:xfrm>
            <a:custGeom>
              <a:avLst/>
              <a:gdLst/>
              <a:ahLst/>
              <a:cxnLst/>
              <a:rect l="l" t="t" r="r" b="b"/>
              <a:pathLst>
                <a:path w="3251200" h="2604770">
                  <a:moveTo>
                    <a:pt x="0" y="0"/>
                  </a:moveTo>
                  <a:lnTo>
                    <a:pt x="3250691" y="0"/>
                  </a:lnTo>
                </a:path>
                <a:path w="3251200" h="2604770">
                  <a:moveTo>
                    <a:pt x="0" y="2604516"/>
                  </a:moveTo>
                  <a:lnTo>
                    <a:pt x="3250691" y="2604516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610478" y="2484882"/>
            <a:ext cx="313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</a:t>
            </a:r>
            <a:r>
              <a:rPr sz="1800" baseline="-20833" dirty="0">
                <a:latin typeface="Arial"/>
                <a:cs typeface="Arial"/>
              </a:rPr>
              <a:t>L</a:t>
            </a:r>
            <a:endParaRPr sz="1800" baseline="-20833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276532" y="1680781"/>
            <a:ext cx="3006725" cy="2605405"/>
            <a:chOff x="5276532" y="1680781"/>
            <a:chExt cx="3006725" cy="2605405"/>
          </a:xfrm>
        </p:grpSpPr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46712" y="3474910"/>
              <a:ext cx="210185" cy="21361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290820" y="2028317"/>
              <a:ext cx="2863850" cy="1804035"/>
            </a:xfrm>
            <a:custGeom>
              <a:avLst/>
              <a:gdLst/>
              <a:ahLst/>
              <a:cxnLst/>
              <a:rect l="l" t="t" r="r" b="b"/>
              <a:pathLst>
                <a:path w="2863850" h="1804035">
                  <a:moveTo>
                    <a:pt x="2863341" y="1058926"/>
                  </a:moveTo>
                  <a:lnTo>
                    <a:pt x="2835894" y="1048952"/>
                  </a:lnTo>
                  <a:lnTo>
                    <a:pt x="2797111" y="1034097"/>
                  </a:lnTo>
                  <a:lnTo>
                    <a:pt x="2751756" y="1018956"/>
                  </a:lnTo>
                  <a:lnTo>
                    <a:pt x="2704591" y="1008126"/>
                  </a:lnTo>
                  <a:lnTo>
                    <a:pt x="2653135" y="1002883"/>
                  </a:lnTo>
                  <a:lnTo>
                    <a:pt x="2596308" y="1000760"/>
                  </a:lnTo>
                  <a:lnTo>
                    <a:pt x="2541268" y="1000732"/>
                  </a:lnTo>
                  <a:lnTo>
                    <a:pt x="2495169" y="1001776"/>
                  </a:lnTo>
                  <a:lnTo>
                    <a:pt x="2462498" y="1004716"/>
                  </a:lnTo>
                  <a:lnTo>
                    <a:pt x="2438781" y="1010062"/>
                  </a:lnTo>
                  <a:lnTo>
                    <a:pt x="2417445" y="1016027"/>
                  </a:lnTo>
                  <a:lnTo>
                    <a:pt x="2391918" y="1020826"/>
                  </a:lnTo>
                  <a:lnTo>
                    <a:pt x="2360989" y="1024296"/>
                  </a:lnTo>
                  <a:lnTo>
                    <a:pt x="2327655" y="1027350"/>
                  </a:lnTo>
                  <a:lnTo>
                    <a:pt x="2291941" y="1029523"/>
                  </a:lnTo>
                  <a:lnTo>
                    <a:pt x="2253869" y="1030351"/>
                  </a:lnTo>
                  <a:lnTo>
                    <a:pt x="2212232" y="1027969"/>
                  </a:lnTo>
                  <a:lnTo>
                    <a:pt x="2167001" y="1023207"/>
                  </a:lnTo>
                  <a:lnTo>
                    <a:pt x="2119959" y="1019635"/>
                  </a:lnTo>
                  <a:lnTo>
                    <a:pt x="2072894" y="1020826"/>
                  </a:lnTo>
                  <a:lnTo>
                    <a:pt x="2027257" y="1028688"/>
                  </a:lnTo>
                  <a:lnTo>
                    <a:pt x="1981453" y="1040860"/>
                  </a:lnTo>
                  <a:lnTo>
                    <a:pt x="1932983" y="1054508"/>
                  </a:lnTo>
                  <a:lnTo>
                    <a:pt x="1879346" y="1066800"/>
                  </a:lnTo>
                  <a:lnTo>
                    <a:pt x="1836659" y="1070636"/>
                  </a:lnTo>
                  <a:lnTo>
                    <a:pt x="1787623" y="1070355"/>
                  </a:lnTo>
                  <a:lnTo>
                    <a:pt x="1736471" y="1069800"/>
                  </a:lnTo>
                  <a:lnTo>
                    <a:pt x="1687434" y="1072811"/>
                  </a:lnTo>
                  <a:lnTo>
                    <a:pt x="1644748" y="1083230"/>
                  </a:lnTo>
                  <a:lnTo>
                    <a:pt x="1612646" y="1104900"/>
                  </a:lnTo>
                  <a:lnTo>
                    <a:pt x="1578433" y="1168562"/>
                  </a:lnTo>
                  <a:lnTo>
                    <a:pt x="1577656" y="1213758"/>
                  </a:lnTo>
                  <a:lnTo>
                    <a:pt x="1581543" y="1263646"/>
                  </a:lnTo>
                  <a:lnTo>
                    <a:pt x="1585431" y="1315062"/>
                  </a:lnTo>
                  <a:lnTo>
                    <a:pt x="1584654" y="1364844"/>
                  </a:lnTo>
                  <a:lnTo>
                    <a:pt x="1574546" y="1409827"/>
                  </a:lnTo>
                  <a:lnTo>
                    <a:pt x="1555915" y="1453442"/>
                  </a:lnTo>
                  <a:lnTo>
                    <a:pt x="1533180" y="1499763"/>
                  </a:lnTo>
                  <a:lnTo>
                    <a:pt x="1507085" y="1546427"/>
                  </a:lnTo>
                  <a:lnTo>
                    <a:pt x="1478378" y="1591068"/>
                  </a:lnTo>
                  <a:lnTo>
                    <a:pt x="1447805" y="1631325"/>
                  </a:lnTo>
                  <a:lnTo>
                    <a:pt x="1416112" y="1664832"/>
                  </a:lnTo>
                  <a:lnTo>
                    <a:pt x="1384046" y="1689227"/>
                  </a:lnTo>
                  <a:lnTo>
                    <a:pt x="1345414" y="1702397"/>
                  </a:lnTo>
                  <a:lnTo>
                    <a:pt x="1304482" y="1701456"/>
                  </a:lnTo>
                  <a:lnTo>
                    <a:pt x="1261872" y="1692402"/>
                  </a:lnTo>
                  <a:lnTo>
                    <a:pt x="1218202" y="1681230"/>
                  </a:lnTo>
                  <a:lnTo>
                    <a:pt x="1174096" y="1673939"/>
                  </a:lnTo>
                  <a:lnTo>
                    <a:pt x="1130172" y="1676527"/>
                  </a:lnTo>
                  <a:lnTo>
                    <a:pt x="1074698" y="1716890"/>
                  </a:lnTo>
                  <a:lnTo>
                    <a:pt x="1027161" y="1748230"/>
                  </a:lnTo>
                  <a:lnTo>
                    <a:pt x="984916" y="1771554"/>
                  </a:lnTo>
                  <a:lnTo>
                    <a:pt x="945317" y="1787873"/>
                  </a:lnTo>
                  <a:lnTo>
                    <a:pt x="905718" y="1798194"/>
                  </a:lnTo>
                  <a:lnTo>
                    <a:pt x="863472" y="1803527"/>
                  </a:lnTo>
                  <a:lnTo>
                    <a:pt x="820020" y="1800134"/>
                  </a:lnTo>
                  <a:lnTo>
                    <a:pt x="777766" y="1786461"/>
                  </a:lnTo>
                  <a:lnTo>
                    <a:pt x="735520" y="1766792"/>
                  </a:lnTo>
                  <a:lnTo>
                    <a:pt x="692088" y="1745408"/>
                  </a:lnTo>
                  <a:lnTo>
                    <a:pt x="646279" y="1726592"/>
                  </a:lnTo>
                  <a:lnTo>
                    <a:pt x="596900" y="1714627"/>
                  </a:lnTo>
                  <a:lnTo>
                    <a:pt x="548936" y="1712520"/>
                  </a:lnTo>
                  <a:lnTo>
                    <a:pt x="495399" y="1716393"/>
                  </a:lnTo>
                  <a:lnTo>
                    <a:pt x="439066" y="1723077"/>
                  </a:lnTo>
                  <a:lnTo>
                    <a:pt x="382712" y="1729409"/>
                  </a:lnTo>
                  <a:lnTo>
                    <a:pt x="329115" y="1732221"/>
                  </a:lnTo>
                  <a:lnTo>
                    <a:pt x="281052" y="1728349"/>
                  </a:lnTo>
                  <a:lnTo>
                    <a:pt x="241300" y="1714627"/>
                  </a:lnTo>
                  <a:lnTo>
                    <a:pt x="210878" y="1689212"/>
                  </a:lnTo>
                  <a:lnTo>
                    <a:pt x="187697" y="1654337"/>
                  </a:lnTo>
                  <a:lnTo>
                    <a:pt x="169867" y="1612776"/>
                  </a:lnTo>
                  <a:lnTo>
                    <a:pt x="155501" y="1567308"/>
                  </a:lnTo>
                  <a:lnTo>
                    <a:pt x="142710" y="1520709"/>
                  </a:lnTo>
                  <a:lnTo>
                    <a:pt x="129605" y="1475756"/>
                  </a:lnTo>
                  <a:lnTo>
                    <a:pt x="114300" y="1435227"/>
                  </a:lnTo>
                  <a:lnTo>
                    <a:pt x="87965" y="1383735"/>
                  </a:lnTo>
                  <a:lnTo>
                    <a:pt x="59253" y="1334004"/>
                  </a:lnTo>
                  <a:lnTo>
                    <a:pt x="32278" y="1285878"/>
                  </a:lnTo>
                  <a:lnTo>
                    <a:pt x="11155" y="1239195"/>
                  </a:lnTo>
                  <a:lnTo>
                    <a:pt x="0" y="1193800"/>
                  </a:lnTo>
                  <a:lnTo>
                    <a:pt x="3580" y="1150904"/>
                  </a:lnTo>
                  <a:lnTo>
                    <a:pt x="18950" y="1110660"/>
                  </a:lnTo>
                  <a:lnTo>
                    <a:pt x="38880" y="1071544"/>
                  </a:lnTo>
                  <a:lnTo>
                    <a:pt x="56140" y="1032032"/>
                  </a:lnTo>
                  <a:lnTo>
                    <a:pt x="63500" y="990600"/>
                  </a:lnTo>
                  <a:lnTo>
                    <a:pt x="56286" y="945672"/>
                  </a:lnTo>
                  <a:lnTo>
                    <a:pt x="39319" y="898062"/>
                  </a:lnTo>
                  <a:lnTo>
                    <a:pt x="19608" y="850056"/>
                  </a:lnTo>
                  <a:lnTo>
                    <a:pt x="4165" y="803940"/>
                  </a:lnTo>
                  <a:lnTo>
                    <a:pt x="0" y="762000"/>
                  </a:lnTo>
                  <a:lnTo>
                    <a:pt x="16767" y="716807"/>
                  </a:lnTo>
                  <a:lnTo>
                    <a:pt x="48418" y="676497"/>
                  </a:lnTo>
                  <a:lnTo>
                    <a:pt x="81260" y="637663"/>
                  </a:lnTo>
                  <a:lnTo>
                    <a:pt x="101600" y="596900"/>
                  </a:lnTo>
                  <a:lnTo>
                    <a:pt x="97631" y="553259"/>
                  </a:lnTo>
                  <a:lnTo>
                    <a:pt x="79375" y="508571"/>
                  </a:lnTo>
                  <a:lnTo>
                    <a:pt x="65881" y="463597"/>
                  </a:lnTo>
                  <a:lnTo>
                    <a:pt x="76200" y="419100"/>
                  </a:lnTo>
                  <a:lnTo>
                    <a:pt x="103507" y="389807"/>
                  </a:lnTo>
                  <a:lnTo>
                    <a:pt x="143829" y="360614"/>
                  </a:lnTo>
                  <a:lnTo>
                    <a:pt x="191912" y="331343"/>
                  </a:lnTo>
                  <a:lnTo>
                    <a:pt x="242504" y="301817"/>
                  </a:lnTo>
                  <a:lnTo>
                    <a:pt x="290350" y="271862"/>
                  </a:lnTo>
                  <a:lnTo>
                    <a:pt x="330200" y="241300"/>
                  </a:lnTo>
                  <a:lnTo>
                    <a:pt x="368935" y="181742"/>
                  </a:lnTo>
                  <a:lnTo>
                    <a:pt x="394038" y="136482"/>
                  </a:lnTo>
                  <a:lnTo>
                    <a:pt x="411734" y="103139"/>
                  </a:lnTo>
                  <a:lnTo>
                    <a:pt x="428244" y="79332"/>
                  </a:lnTo>
                  <a:lnTo>
                    <a:pt x="449791" y="62679"/>
                  </a:lnTo>
                  <a:lnTo>
                    <a:pt x="482600" y="50800"/>
                  </a:lnTo>
                  <a:lnTo>
                    <a:pt x="524274" y="43835"/>
                  </a:lnTo>
                  <a:lnTo>
                    <a:pt x="572746" y="47112"/>
                  </a:lnTo>
                  <a:lnTo>
                    <a:pt x="625014" y="56308"/>
                  </a:lnTo>
                  <a:lnTo>
                    <a:pt x="678076" y="67103"/>
                  </a:lnTo>
                  <a:lnTo>
                    <a:pt x="728930" y="75174"/>
                  </a:lnTo>
                  <a:lnTo>
                    <a:pt x="774572" y="76200"/>
                  </a:lnTo>
                  <a:lnTo>
                    <a:pt x="823117" y="63825"/>
                  </a:lnTo>
                  <a:lnTo>
                    <a:pt x="868217" y="41788"/>
                  </a:lnTo>
                  <a:lnTo>
                    <a:pt x="910635" y="18318"/>
                  </a:lnTo>
                  <a:lnTo>
                    <a:pt x="951133" y="1645"/>
                  </a:lnTo>
                  <a:lnTo>
                    <a:pt x="990472" y="0"/>
                  </a:lnTo>
                  <a:lnTo>
                    <a:pt x="1028288" y="20035"/>
                  </a:lnTo>
                  <a:lnTo>
                    <a:pt x="1064214" y="56469"/>
                  </a:lnTo>
                  <a:lnTo>
                    <a:pt x="1099012" y="99395"/>
                  </a:lnTo>
                  <a:lnTo>
                    <a:pt x="1133444" y="138907"/>
                  </a:lnTo>
                  <a:lnTo>
                    <a:pt x="1168272" y="165100"/>
                  </a:lnTo>
                  <a:lnTo>
                    <a:pt x="1213875" y="172654"/>
                  </a:lnTo>
                  <a:lnTo>
                    <a:pt x="1260681" y="165052"/>
                  </a:lnTo>
                  <a:lnTo>
                    <a:pt x="1305700" y="157474"/>
                  </a:lnTo>
                  <a:lnTo>
                    <a:pt x="1345946" y="165100"/>
                  </a:lnTo>
                  <a:lnTo>
                    <a:pt x="1377682" y="194433"/>
                  </a:lnTo>
                  <a:lnTo>
                    <a:pt x="1403143" y="236886"/>
                  </a:lnTo>
                  <a:lnTo>
                    <a:pt x="1428581" y="284722"/>
                  </a:lnTo>
                  <a:lnTo>
                    <a:pt x="1460246" y="330200"/>
                  </a:lnTo>
                  <a:lnTo>
                    <a:pt x="1495367" y="362732"/>
                  </a:lnTo>
                  <a:lnTo>
                    <a:pt x="1537242" y="394441"/>
                  </a:lnTo>
                  <a:lnTo>
                    <a:pt x="1579337" y="426394"/>
                  </a:lnTo>
                  <a:lnTo>
                    <a:pt x="1615116" y="459658"/>
                  </a:lnTo>
                  <a:lnTo>
                    <a:pt x="1638046" y="495300"/>
                  </a:lnTo>
                  <a:lnTo>
                    <a:pt x="1640460" y="535306"/>
                  </a:lnTo>
                  <a:lnTo>
                    <a:pt x="1626664" y="578914"/>
                  </a:lnTo>
                  <a:lnTo>
                    <a:pt x="1607852" y="622840"/>
                  </a:lnTo>
                  <a:lnTo>
                    <a:pt x="1595215" y="663797"/>
                  </a:lnTo>
                  <a:lnTo>
                    <a:pt x="1665580" y="735863"/>
                  </a:lnTo>
                  <a:lnTo>
                    <a:pt x="1710281" y="759663"/>
                  </a:lnTo>
                  <a:lnTo>
                    <a:pt x="1771897" y="785469"/>
                  </a:lnTo>
                  <a:lnTo>
                    <a:pt x="1856440" y="810841"/>
                  </a:lnTo>
                  <a:lnTo>
                    <a:pt x="1906095" y="820150"/>
                  </a:lnTo>
                  <a:lnTo>
                    <a:pt x="1954250" y="826196"/>
                  </a:lnTo>
                  <a:lnTo>
                    <a:pt x="1999869" y="830326"/>
                  </a:lnTo>
                  <a:lnTo>
                    <a:pt x="2042858" y="831340"/>
                  </a:lnTo>
                  <a:lnTo>
                    <a:pt x="2084038" y="829103"/>
                  </a:lnTo>
                  <a:lnTo>
                    <a:pt x="2124027" y="826271"/>
                  </a:lnTo>
                  <a:lnTo>
                    <a:pt x="2163445" y="825500"/>
                  </a:lnTo>
                  <a:lnTo>
                    <a:pt x="2236612" y="826944"/>
                  </a:lnTo>
                  <a:lnTo>
                    <a:pt x="2311019" y="836676"/>
                  </a:lnTo>
                  <a:lnTo>
                    <a:pt x="2352458" y="851608"/>
                  </a:lnTo>
                  <a:lnTo>
                    <a:pt x="2396124" y="872791"/>
                  </a:lnTo>
                  <a:lnTo>
                    <a:pt x="2442481" y="893379"/>
                  </a:lnTo>
                  <a:lnTo>
                    <a:pt x="2491994" y="906526"/>
                  </a:lnTo>
                  <a:lnTo>
                    <a:pt x="2536457" y="909948"/>
                  </a:lnTo>
                  <a:lnTo>
                    <a:pt x="2585419" y="909555"/>
                  </a:lnTo>
                  <a:lnTo>
                    <a:pt x="2634997" y="906498"/>
                  </a:lnTo>
                  <a:lnTo>
                    <a:pt x="2681307" y="901929"/>
                  </a:lnTo>
                  <a:lnTo>
                    <a:pt x="2720466" y="897001"/>
                  </a:lnTo>
                  <a:lnTo>
                    <a:pt x="2759096" y="888779"/>
                  </a:lnTo>
                  <a:lnTo>
                    <a:pt x="2814925" y="867050"/>
                  </a:lnTo>
                  <a:lnTo>
                    <a:pt x="2834766" y="858901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69427" y="2948940"/>
              <a:ext cx="408940" cy="701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23962" y="2966466"/>
              <a:ext cx="30289" cy="3505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93736" y="2966466"/>
              <a:ext cx="15144" cy="3505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793736" y="2948940"/>
              <a:ext cx="485140" cy="70485"/>
            </a:xfrm>
            <a:custGeom>
              <a:avLst/>
              <a:gdLst/>
              <a:ahLst/>
              <a:cxnLst/>
              <a:rect l="l" t="t" r="r" b="b"/>
              <a:pathLst>
                <a:path w="485140" h="70485">
                  <a:moveTo>
                    <a:pt x="363474" y="0"/>
                  </a:moveTo>
                  <a:lnTo>
                    <a:pt x="363474" y="17525"/>
                  </a:lnTo>
                  <a:lnTo>
                    <a:pt x="75692" y="17525"/>
                  </a:lnTo>
                  <a:lnTo>
                    <a:pt x="75692" y="52577"/>
                  </a:lnTo>
                  <a:lnTo>
                    <a:pt x="363474" y="52577"/>
                  </a:lnTo>
                  <a:lnTo>
                    <a:pt x="363474" y="70104"/>
                  </a:lnTo>
                  <a:lnTo>
                    <a:pt x="484632" y="35051"/>
                  </a:lnTo>
                  <a:lnTo>
                    <a:pt x="363474" y="0"/>
                  </a:lnTo>
                  <a:close/>
                </a:path>
                <a:path w="485140" h="70485">
                  <a:moveTo>
                    <a:pt x="30225" y="52577"/>
                  </a:moveTo>
                  <a:lnTo>
                    <a:pt x="60515" y="52577"/>
                  </a:lnTo>
                  <a:lnTo>
                    <a:pt x="60515" y="17525"/>
                  </a:lnTo>
                  <a:lnTo>
                    <a:pt x="30225" y="17525"/>
                  </a:lnTo>
                  <a:lnTo>
                    <a:pt x="30225" y="52577"/>
                  </a:lnTo>
                  <a:close/>
                </a:path>
                <a:path w="485140" h="70485">
                  <a:moveTo>
                    <a:pt x="0" y="52577"/>
                  </a:moveTo>
                  <a:lnTo>
                    <a:pt x="15144" y="52577"/>
                  </a:lnTo>
                  <a:lnTo>
                    <a:pt x="15144" y="17525"/>
                  </a:lnTo>
                  <a:lnTo>
                    <a:pt x="0" y="17525"/>
                  </a:lnTo>
                  <a:lnTo>
                    <a:pt x="0" y="52577"/>
                  </a:lnTo>
                  <a:close/>
                </a:path>
              </a:pathLst>
            </a:custGeom>
            <a:ln w="952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089648" y="1685544"/>
              <a:ext cx="718185" cy="2595880"/>
            </a:xfrm>
            <a:custGeom>
              <a:avLst/>
              <a:gdLst/>
              <a:ahLst/>
              <a:cxnLst/>
              <a:rect l="l" t="t" r="r" b="b"/>
              <a:pathLst>
                <a:path w="718184" h="2595879">
                  <a:moveTo>
                    <a:pt x="0" y="0"/>
                  </a:moveTo>
                  <a:lnTo>
                    <a:pt x="12872" y="51819"/>
                  </a:lnTo>
                  <a:lnTo>
                    <a:pt x="28180" y="98454"/>
                  </a:lnTo>
                  <a:lnTo>
                    <a:pt x="45884" y="138599"/>
                  </a:lnTo>
                  <a:lnTo>
                    <a:pt x="88329" y="194184"/>
                  </a:lnTo>
                  <a:lnTo>
                    <a:pt x="139897" y="208113"/>
                  </a:lnTo>
                  <a:lnTo>
                    <a:pt x="200278" y="169925"/>
                  </a:lnTo>
                  <a:lnTo>
                    <a:pt x="174593" y="119278"/>
                  </a:lnTo>
                  <a:lnTo>
                    <a:pt x="121338" y="84886"/>
                  </a:lnTo>
                  <a:lnTo>
                    <a:pt x="60451" y="125475"/>
                  </a:lnTo>
                  <a:lnTo>
                    <a:pt x="44597" y="173044"/>
                  </a:lnTo>
                  <a:lnTo>
                    <a:pt x="33040" y="212620"/>
                  </a:lnTo>
                  <a:lnTo>
                    <a:pt x="32207" y="289108"/>
                  </a:lnTo>
                  <a:lnTo>
                    <a:pt x="47625" y="336676"/>
                  </a:lnTo>
                  <a:lnTo>
                    <a:pt x="57285" y="347742"/>
                  </a:lnTo>
                  <a:lnTo>
                    <a:pt x="72587" y="366236"/>
                  </a:lnTo>
                  <a:lnTo>
                    <a:pt x="112569" y="411365"/>
                  </a:lnTo>
                  <a:lnTo>
                    <a:pt x="152479" y="443771"/>
                  </a:lnTo>
                  <a:lnTo>
                    <a:pt x="179188" y="406638"/>
                  </a:lnTo>
                  <a:lnTo>
                    <a:pt x="171703" y="357250"/>
                  </a:lnTo>
                  <a:lnTo>
                    <a:pt x="130818" y="323914"/>
                  </a:lnTo>
                  <a:lnTo>
                    <a:pt x="102305" y="309630"/>
                  </a:lnTo>
                  <a:lnTo>
                    <a:pt x="81835" y="314404"/>
                  </a:lnTo>
                  <a:lnTo>
                    <a:pt x="65080" y="338238"/>
                  </a:lnTo>
                  <a:lnTo>
                    <a:pt x="47711" y="381136"/>
                  </a:lnTo>
                  <a:lnTo>
                    <a:pt x="25400" y="443102"/>
                  </a:lnTo>
                  <a:lnTo>
                    <a:pt x="36588" y="497076"/>
                  </a:lnTo>
                  <a:lnTo>
                    <a:pt x="43044" y="531288"/>
                  </a:lnTo>
                  <a:lnTo>
                    <a:pt x="56837" y="580407"/>
                  </a:lnTo>
                  <a:lnTo>
                    <a:pt x="84200" y="633602"/>
                  </a:lnTo>
                  <a:lnTo>
                    <a:pt x="114337" y="658508"/>
                  </a:lnTo>
                  <a:lnTo>
                    <a:pt x="139518" y="674348"/>
                  </a:lnTo>
                  <a:lnTo>
                    <a:pt x="156310" y="672821"/>
                  </a:lnTo>
                  <a:lnTo>
                    <a:pt x="161282" y="645624"/>
                  </a:lnTo>
                  <a:lnTo>
                    <a:pt x="151002" y="584453"/>
                  </a:lnTo>
                  <a:lnTo>
                    <a:pt x="97758" y="570118"/>
                  </a:lnTo>
                  <a:lnTo>
                    <a:pt x="49275" y="613028"/>
                  </a:lnTo>
                  <a:lnTo>
                    <a:pt x="37732" y="637920"/>
                  </a:lnTo>
                  <a:lnTo>
                    <a:pt x="24844" y="663574"/>
                  </a:lnTo>
                  <a:lnTo>
                    <a:pt x="14646" y="691324"/>
                  </a:lnTo>
                  <a:lnTo>
                    <a:pt x="11175" y="722502"/>
                  </a:lnTo>
                  <a:lnTo>
                    <a:pt x="18506" y="752836"/>
                  </a:lnTo>
                  <a:lnTo>
                    <a:pt x="33147" y="783907"/>
                  </a:lnTo>
                  <a:lnTo>
                    <a:pt x="47501" y="808120"/>
                  </a:lnTo>
                  <a:lnTo>
                    <a:pt x="53975" y="817879"/>
                  </a:lnTo>
                  <a:lnTo>
                    <a:pt x="75273" y="843006"/>
                  </a:lnTo>
                  <a:lnTo>
                    <a:pt x="96535" y="868870"/>
                  </a:lnTo>
                  <a:lnTo>
                    <a:pt x="118393" y="892639"/>
                  </a:lnTo>
                  <a:lnTo>
                    <a:pt x="141477" y="911478"/>
                  </a:lnTo>
                  <a:lnTo>
                    <a:pt x="179058" y="920495"/>
                  </a:lnTo>
                  <a:lnTo>
                    <a:pt x="182371" y="896270"/>
                  </a:lnTo>
                  <a:lnTo>
                    <a:pt x="169588" y="862187"/>
                  </a:lnTo>
                  <a:lnTo>
                    <a:pt x="158876" y="841628"/>
                  </a:lnTo>
                  <a:lnTo>
                    <a:pt x="122832" y="814272"/>
                  </a:lnTo>
                  <a:lnTo>
                    <a:pt x="96932" y="805941"/>
                  </a:lnTo>
                  <a:lnTo>
                    <a:pt x="72223" y="816661"/>
                  </a:lnTo>
                  <a:lnTo>
                    <a:pt x="39750" y="846454"/>
                  </a:lnTo>
                  <a:lnTo>
                    <a:pt x="31763" y="881544"/>
                  </a:lnTo>
                  <a:lnTo>
                    <a:pt x="28241" y="904573"/>
                  </a:lnTo>
                  <a:lnTo>
                    <a:pt x="31267" y="927911"/>
                  </a:lnTo>
                  <a:lnTo>
                    <a:pt x="54733" y="994739"/>
                  </a:lnTo>
                  <a:lnTo>
                    <a:pt x="79537" y="1052119"/>
                  </a:lnTo>
                  <a:lnTo>
                    <a:pt x="120396" y="1082055"/>
                  </a:lnTo>
                  <a:lnTo>
                    <a:pt x="138314" y="1082732"/>
                  </a:lnTo>
                  <a:lnTo>
                    <a:pt x="158876" y="1086230"/>
                  </a:lnTo>
                  <a:lnTo>
                    <a:pt x="171517" y="1079384"/>
                  </a:lnTo>
                  <a:lnTo>
                    <a:pt x="189325" y="1060037"/>
                  </a:lnTo>
                  <a:lnTo>
                    <a:pt x="203846" y="1037117"/>
                  </a:lnTo>
                  <a:lnTo>
                    <a:pt x="206628" y="1019555"/>
                  </a:lnTo>
                  <a:lnTo>
                    <a:pt x="184530" y="1003321"/>
                  </a:lnTo>
                  <a:lnTo>
                    <a:pt x="153955" y="1005411"/>
                  </a:lnTo>
                  <a:lnTo>
                    <a:pt x="121904" y="1012572"/>
                  </a:lnTo>
                  <a:lnTo>
                    <a:pt x="95376" y="1011554"/>
                  </a:lnTo>
                  <a:lnTo>
                    <a:pt x="79150" y="1021502"/>
                  </a:lnTo>
                  <a:lnTo>
                    <a:pt x="65770" y="1060180"/>
                  </a:lnTo>
                  <a:lnTo>
                    <a:pt x="54461" y="1105120"/>
                  </a:lnTo>
                  <a:lnTo>
                    <a:pt x="44450" y="1133855"/>
                  </a:lnTo>
                </a:path>
                <a:path w="718184" h="2595879">
                  <a:moveTo>
                    <a:pt x="76200" y="1400555"/>
                  </a:moveTo>
                  <a:lnTo>
                    <a:pt x="87636" y="1458444"/>
                  </a:lnTo>
                  <a:lnTo>
                    <a:pt x="101047" y="1511302"/>
                  </a:lnTo>
                  <a:lnTo>
                    <a:pt x="116402" y="1557936"/>
                  </a:lnTo>
                  <a:lnTo>
                    <a:pt x="133673" y="1597158"/>
                  </a:lnTo>
                  <a:lnTo>
                    <a:pt x="173839" y="1648596"/>
                  </a:lnTo>
                  <a:lnTo>
                    <a:pt x="221309" y="1656088"/>
                  </a:lnTo>
                  <a:lnTo>
                    <a:pt x="275844" y="1610105"/>
                  </a:lnTo>
                  <a:lnTo>
                    <a:pt x="250234" y="1548037"/>
                  </a:lnTo>
                  <a:lnTo>
                    <a:pt x="224253" y="1514156"/>
                  </a:lnTo>
                  <a:lnTo>
                    <a:pt x="168103" y="1520450"/>
                  </a:lnTo>
                  <a:lnTo>
                    <a:pt x="136398" y="1555368"/>
                  </a:lnTo>
                  <a:lnTo>
                    <a:pt x="120654" y="1614916"/>
                  </a:lnTo>
                  <a:lnTo>
                    <a:pt x="109140" y="1664314"/>
                  </a:lnTo>
                  <a:lnTo>
                    <a:pt x="104229" y="1710176"/>
                  </a:lnTo>
                  <a:lnTo>
                    <a:pt x="108291" y="1759117"/>
                  </a:lnTo>
                  <a:lnTo>
                    <a:pt x="123698" y="1817751"/>
                  </a:lnTo>
                  <a:lnTo>
                    <a:pt x="132177" y="1829545"/>
                  </a:lnTo>
                  <a:lnTo>
                    <a:pt x="145452" y="1849354"/>
                  </a:lnTo>
                  <a:lnTo>
                    <a:pt x="180727" y="1899777"/>
                  </a:lnTo>
                  <a:lnTo>
                    <a:pt x="218205" y="1942546"/>
                  </a:lnTo>
                  <a:lnTo>
                    <a:pt x="254501" y="1899236"/>
                  </a:lnTo>
                  <a:lnTo>
                    <a:pt x="247269" y="1842261"/>
                  </a:lnTo>
                  <a:lnTo>
                    <a:pt x="211507" y="1805639"/>
                  </a:lnTo>
                  <a:lnTo>
                    <a:pt x="185255" y="1786343"/>
                  </a:lnTo>
                  <a:lnTo>
                    <a:pt x="165796" y="1784375"/>
                  </a:lnTo>
                  <a:lnTo>
                    <a:pt x="150415" y="1799738"/>
                  </a:lnTo>
                  <a:lnTo>
                    <a:pt x="136399" y="1832433"/>
                  </a:lnTo>
                  <a:lnTo>
                    <a:pt x="121032" y="1882463"/>
                  </a:lnTo>
                  <a:lnTo>
                    <a:pt x="101600" y="1949830"/>
                  </a:lnTo>
                  <a:lnTo>
                    <a:pt x="111653" y="2009747"/>
                  </a:lnTo>
                  <a:lnTo>
                    <a:pt x="117873" y="2050137"/>
                  </a:lnTo>
                  <a:lnTo>
                    <a:pt x="124920" y="2094007"/>
                  </a:lnTo>
                  <a:lnTo>
                    <a:pt x="144884" y="2148800"/>
                  </a:lnTo>
                  <a:lnTo>
                    <a:pt x="160147" y="2185797"/>
                  </a:lnTo>
                  <a:lnTo>
                    <a:pt x="185449" y="2211851"/>
                  </a:lnTo>
                  <a:lnTo>
                    <a:pt x="207710" y="2231295"/>
                  </a:lnTo>
                  <a:lnTo>
                    <a:pt x="224948" y="2238152"/>
                  </a:lnTo>
                  <a:lnTo>
                    <a:pt x="235180" y="2226446"/>
                  </a:lnTo>
                  <a:lnTo>
                    <a:pt x="236423" y="2190200"/>
                  </a:lnTo>
                  <a:lnTo>
                    <a:pt x="226695" y="2123439"/>
                  </a:lnTo>
                  <a:lnTo>
                    <a:pt x="197036" y="2105445"/>
                  </a:lnTo>
                  <a:lnTo>
                    <a:pt x="173640" y="2106739"/>
                  </a:lnTo>
                  <a:lnTo>
                    <a:pt x="151435" y="2125368"/>
                  </a:lnTo>
                  <a:lnTo>
                    <a:pt x="125349" y="2159380"/>
                  </a:lnTo>
                  <a:lnTo>
                    <a:pt x="113823" y="2190436"/>
                  </a:lnTo>
                  <a:lnTo>
                    <a:pt x="100964" y="2222372"/>
                  </a:lnTo>
                  <a:lnTo>
                    <a:pt x="90773" y="2256786"/>
                  </a:lnTo>
                  <a:lnTo>
                    <a:pt x="87249" y="2295270"/>
                  </a:lnTo>
                  <a:lnTo>
                    <a:pt x="94632" y="2332972"/>
                  </a:lnTo>
                  <a:lnTo>
                    <a:pt x="109267" y="2371709"/>
                  </a:lnTo>
                  <a:lnTo>
                    <a:pt x="130048" y="2414142"/>
                  </a:lnTo>
                  <a:lnTo>
                    <a:pt x="181181" y="2433256"/>
                  </a:lnTo>
                  <a:lnTo>
                    <a:pt x="208968" y="2433002"/>
                  </a:lnTo>
                  <a:lnTo>
                    <a:pt x="234696" y="2442463"/>
                  </a:lnTo>
                  <a:lnTo>
                    <a:pt x="276854" y="2459811"/>
                  </a:lnTo>
                  <a:lnTo>
                    <a:pt x="290496" y="2443892"/>
                  </a:lnTo>
                  <a:lnTo>
                    <a:pt x="288113" y="2415924"/>
                  </a:lnTo>
                  <a:lnTo>
                    <a:pt x="282194" y="2397124"/>
                  </a:lnTo>
                  <a:lnTo>
                    <a:pt x="247383" y="2373100"/>
                  </a:lnTo>
                  <a:lnTo>
                    <a:pt x="213353" y="2370528"/>
                  </a:lnTo>
                  <a:lnTo>
                    <a:pt x="180092" y="2385073"/>
                  </a:lnTo>
                  <a:lnTo>
                    <a:pt x="147586" y="2412401"/>
                  </a:lnTo>
                  <a:lnTo>
                    <a:pt x="115824" y="2448179"/>
                  </a:lnTo>
                  <a:lnTo>
                    <a:pt x="107836" y="2492126"/>
                  </a:lnTo>
                  <a:lnTo>
                    <a:pt x="104314" y="2521061"/>
                  </a:lnTo>
                  <a:lnTo>
                    <a:pt x="107340" y="2550352"/>
                  </a:lnTo>
                  <a:lnTo>
                    <a:pt x="118999" y="2595372"/>
                  </a:lnTo>
                </a:path>
                <a:path w="718184" h="2595879">
                  <a:moveTo>
                    <a:pt x="518032" y="10667"/>
                  </a:moveTo>
                  <a:lnTo>
                    <a:pt x="530770" y="68170"/>
                  </a:lnTo>
                  <a:lnTo>
                    <a:pt x="543448" y="118238"/>
                  </a:lnTo>
                  <a:lnTo>
                    <a:pt x="557055" y="159237"/>
                  </a:lnTo>
                  <a:lnTo>
                    <a:pt x="591008" y="207484"/>
                  </a:lnTo>
                  <a:lnTo>
                    <a:pt x="640534" y="199825"/>
                  </a:lnTo>
                  <a:lnTo>
                    <a:pt x="673607" y="170941"/>
                  </a:lnTo>
                  <a:lnTo>
                    <a:pt x="647923" y="120294"/>
                  </a:lnTo>
                  <a:lnTo>
                    <a:pt x="594695" y="85902"/>
                  </a:lnTo>
                  <a:lnTo>
                    <a:pt x="533907" y="126491"/>
                  </a:lnTo>
                  <a:lnTo>
                    <a:pt x="514725" y="184419"/>
                  </a:lnTo>
                  <a:lnTo>
                    <a:pt x="503126" y="231965"/>
                  </a:lnTo>
                  <a:lnTo>
                    <a:pt x="503743" y="279511"/>
                  </a:lnTo>
                  <a:lnTo>
                    <a:pt x="521207" y="337438"/>
                  </a:lnTo>
                  <a:lnTo>
                    <a:pt x="530830" y="348531"/>
                  </a:lnTo>
                  <a:lnTo>
                    <a:pt x="546094" y="367036"/>
                  </a:lnTo>
                  <a:lnTo>
                    <a:pt x="586008" y="412153"/>
                  </a:lnTo>
                  <a:lnTo>
                    <a:pt x="625861" y="444542"/>
                  </a:lnTo>
                  <a:lnTo>
                    <a:pt x="652521" y="407466"/>
                  </a:lnTo>
                  <a:lnTo>
                    <a:pt x="645032" y="358139"/>
                  </a:lnTo>
                  <a:lnTo>
                    <a:pt x="604201" y="324801"/>
                  </a:lnTo>
                  <a:lnTo>
                    <a:pt x="575728" y="310510"/>
                  </a:lnTo>
                  <a:lnTo>
                    <a:pt x="555291" y="315261"/>
                  </a:lnTo>
                  <a:lnTo>
                    <a:pt x="538569" y="339052"/>
                  </a:lnTo>
                  <a:lnTo>
                    <a:pt x="521240" y="381879"/>
                  </a:lnTo>
                  <a:lnTo>
                    <a:pt x="498982" y="443738"/>
                  </a:lnTo>
                  <a:lnTo>
                    <a:pt x="510130" y="497670"/>
                  </a:lnTo>
                  <a:lnTo>
                    <a:pt x="516568" y="531864"/>
                  </a:lnTo>
                  <a:lnTo>
                    <a:pt x="530351" y="580973"/>
                  </a:lnTo>
                  <a:lnTo>
                    <a:pt x="557656" y="634110"/>
                  </a:lnTo>
                  <a:lnTo>
                    <a:pt x="587780" y="659016"/>
                  </a:lnTo>
                  <a:lnTo>
                    <a:pt x="612929" y="674856"/>
                  </a:lnTo>
                  <a:lnTo>
                    <a:pt x="629684" y="673329"/>
                  </a:lnTo>
                  <a:lnTo>
                    <a:pt x="634625" y="646132"/>
                  </a:lnTo>
                  <a:lnTo>
                    <a:pt x="624331" y="584961"/>
                  </a:lnTo>
                  <a:lnTo>
                    <a:pt x="571198" y="570674"/>
                  </a:lnTo>
                  <a:lnTo>
                    <a:pt x="522731" y="613536"/>
                  </a:lnTo>
                  <a:lnTo>
                    <a:pt x="511206" y="638428"/>
                  </a:lnTo>
                  <a:lnTo>
                    <a:pt x="498347" y="664082"/>
                  </a:lnTo>
                  <a:lnTo>
                    <a:pt x="488156" y="691832"/>
                  </a:lnTo>
                  <a:lnTo>
                    <a:pt x="484631" y="723010"/>
                  </a:lnTo>
                  <a:lnTo>
                    <a:pt x="492035" y="753250"/>
                  </a:lnTo>
                  <a:lnTo>
                    <a:pt x="521082" y="808396"/>
                  </a:lnTo>
                  <a:lnTo>
                    <a:pt x="551519" y="834826"/>
                  </a:lnTo>
                  <a:lnTo>
                    <a:pt x="606585" y="847351"/>
                  </a:lnTo>
                  <a:lnTo>
                    <a:pt x="632332" y="857757"/>
                  </a:lnTo>
                  <a:lnTo>
                    <a:pt x="670099" y="867219"/>
                  </a:lnTo>
                  <a:lnTo>
                    <a:pt x="673957" y="844105"/>
                  </a:lnTo>
                  <a:lnTo>
                    <a:pt x="661765" y="811180"/>
                  </a:lnTo>
                  <a:lnTo>
                    <a:pt x="651382" y="791209"/>
                  </a:lnTo>
                  <a:lnTo>
                    <a:pt x="612362" y="771788"/>
                  </a:lnTo>
                  <a:lnTo>
                    <a:pt x="579913" y="780907"/>
                  </a:lnTo>
                  <a:lnTo>
                    <a:pt x="548655" y="809051"/>
                  </a:lnTo>
                  <a:lnTo>
                    <a:pt x="513206" y="846708"/>
                  </a:lnTo>
                  <a:lnTo>
                    <a:pt x="505219" y="881796"/>
                  </a:lnTo>
                  <a:lnTo>
                    <a:pt x="501697" y="904811"/>
                  </a:lnTo>
                  <a:lnTo>
                    <a:pt x="504723" y="928112"/>
                  </a:lnTo>
                  <a:lnTo>
                    <a:pt x="528189" y="994866"/>
                  </a:lnTo>
                  <a:lnTo>
                    <a:pt x="552993" y="1052246"/>
                  </a:lnTo>
                  <a:lnTo>
                    <a:pt x="580951" y="1079039"/>
                  </a:lnTo>
                  <a:lnTo>
                    <a:pt x="635827" y="1090771"/>
                  </a:lnTo>
                  <a:lnTo>
                    <a:pt x="660907" y="1095755"/>
                  </a:lnTo>
                  <a:lnTo>
                    <a:pt x="669010" y="1087441"/>
                  </a:lnTo>
                  <a:lnTo>
                    <a:pt x="676957" y="1064863"/>
                  </a:lnTo>
                  <a:lnTo>
                    <a:pt x="681642" y="1038713"/>
                  </a:lnTo>
                  <a:lnTo>
                    <a:pt x="679957" y="1019682"/>
                  </a:lnTo>
                  <a:lnTo>
                    <a:pt x="657879" y="1003448"/>
                  </a:lnTo>
                  <a:lnTo>
                    <a:pt x="627348" y="1005538"/>
                  </a:lnTo>
                  <a:lnTo>
                    <a:pt x="595340" y="1012699"/>
                  </a:lnTo>
                  <a:lnTo>
                    <a:pt x="568832" y="1011681"/>
                  </a:lnTo>
                  <a:lnTo>
                    <a:pt x="552608" y="1021627"/>
                  </a:lnTo>
                  <a:lnTo>
                    <a:pt x="539241" y="1060291"/>
                  </a:lnTo>
                  <a:lnTo>
                    <a:pt x="527970" y="1105193"/>
                  </a:lnTo>
                  <a:lnTo>
                    <a:pt x="518032" y="1133855"/>
                  </a:lnTo>
                </a:path>
                <a:path w="718184" h="2595879">
                  <a:moveTo>
                    <a:pt x="556005" y="1447800"/>
                  </a:moveTo>
                  <a:lnTo>
                    <a:pt x="568701" y="1506507"/>
                  </a:lnTo>
                  <a:lnTo>
                    <a:pt x="581344" y="1557603"/>
                  </a:lnTo>
                  <a:lnTo>
                    <a:pt x="594919" y="1599430"/>
                  </a:lnTo>
                  <a:lnTo>
                    <a:pt x="628799" y="1648646"/>
                  </a:lnTo>
                  <a:lnTo>
                    <a:pt x="678210" y="1640890"/>
                  </a:lnTo>
                  <a:lnTo>
                    <a:pt x="711200" y="1611502"/>
                  </a:lnTo>
                  <a:lnTo>
                    <a:pt x="685591" y="1559988"/>
                  </a:lnTo>
                  <a:lnTo>
                    <a:pt x="659617" y="1531834"/>
                  </a:lnTo>
                  <a:lnTo>
                    <a:pt x="603524" y="1536753"/>
                  </a:lnTo>
                  <a:lnTo>
                    <a:pt x="571880" y="1565402"/>
                  </a:lnTo>
                  <a:lnTo>
                    <a:pt x="556088" y="1613935"/>
                  </a:lnTo>
                  <a:lnTo>
                    <a:pt x="544568" y="1654385"/>
                  </a:lnTo>
                  <a:lnTo>
                    <a:pt x="539675" y="1692018"/>
                  </a:lnTo>
                  <a:lnTo>
                    <a:pt x="543762" y="1732103"/>
                  </a:lnTo>
                  <a:lnTo>
                    <a:pt x="559180" y="1779904"/>
                  </a:lnTo>
                  <a:lnTo>
                    <a:pt x="568792" y="1791503"/>
                  </a:lnTo>
                  <a:lnTo>
                    <a:pt x="584028" y="1810574"/>
                  </a:lnTo>
                  <a:lnTo>
                    <a:pt x="623847" y="1856801"/>
                  </a:lnTo>
                  <a:lnTo>
                    <a:pt x="663587" y="1889916"/>
                  </a:lnTo>
                  <a:lnTo>
                    <a:pt x="678723" y="1892597"/>
                  </a:lnTo>
                  <a:lnTo>
                    <a:pt x="688196" y="1881248"/>
                  </a:lnTo>
                  <a:lnTo>
                    <a:pt x="690124" y="1852287"/>
                  </a:lnTo>
                  <a:lnTo>
                    <a:pt x="682625" y="1802129"/>
                  </a:lnTo>
                  <a:lnTo>
                    <a:pt x="641954" y="1768112"/>
                  </a:lnTo>
                  <a:lnTo>
                    <a:pt x="613588" y="1753465"/>
                  </a:lnTo>
                  <a:lnTo>
                    <a:pt x="593216" y="1758235"/>
                  </a:lnTo>
                  <a:lnTo>
                    <a:pt x="576528" y="1782468"/>
                  </a:lnTo>
                  <a:lnTo>
                    <a:pt x="559211" y="1826210"/>
                  </a:lnTo>
                  <a:lnTo>
                    <a:pt x="536955" y="1889505"/>
                  </a:lnTo>
                </a:path>
                <a:path w="718184" h="2595879">
                  <a:moveTo>
                    <a:pt x="546861" y="2153411"/>
                  </a:moveTo>
                  <a:lnTo>
                    <a:pt x="562215" y="2216612"/>
                  </a:lnTo>
                  <a:lnTo>
                    <a:pt x="579060" y="2264424"/>
                  </a:lnTo>
                  <a:lnTo>
                    <a:pt x="620881" y="2312227"/>
                  </a:lnTo>
                  <a:lnTo>
                    <a:pt x="679649" y="2293517"/>
                  </a:lnTo>
                  <a:lnTo>
                    <a:pt x="717676" y="2258186"/>
                  </a:lnTo>
                  <a:lnTo>
                    <a:pt x="690430" y="2212897"/>
                  </a:lnTo>
                  <a:lnTo>
                    <a:pt x="628788" y="2209742"/>
                  </a:lnTo>
                  <a:lnTo>
                    <a:pt x="595891" y="2236196"/>
                  </a:lnTo>
                  <a:lnTo>
                    <a:pt x="562609" y="2270886"/>
                  </a:lnTo>
                  <a:lnTo>
                    <a:pt x="546878" y="2319356"/>
                  </a:lnTo>
                  <a:lnTo>
                    <a:pt x="535389" y="2359754"/>
                  </a:lnTo>
                  <a:lnTo>
                    <a:pt x="530496" y="2397330"/>
                  </a:lnTo>
                  <a:lnTo>
                    <a:pt x="534552" y="2437332"/>
                  </a:lnTo>
                  <a:lnTo>
                    <a:pt x="549909" y="2485008"/>
                  </a:lnTo>
                  <a:lnTo>
                    <a:pt x="579504" y="2513137"/>
                  </a:lnTo>
                  <a:lnTo>
                    <a:pt x="626550" y="2546856"/>
                  </a:lnTo>
                  <a:lnTo>
                    <a:pt x="649912" y="2555952"/>
                  </a:lnTo>
                  <a:lnTo>
                    <a:pt x="669591" y="2554614"/>
                  </a:lnTo>
                  <a:lnTo>
                    <a:pt x="687168" y="2504862"/>
                  </a:lnTo>
                  <a:lnTo>
                    <a:pt x="679703" y="2448560"/>
                  </a:lnTo>
                  <a:lnTo>
                    <a:pt x="643638" y="2421513"/>
                  </a:lnTo>
                  <a:lnTo>
                    <a:pt x="595835" y="2423417"/>
                  </a:lnTo>
                  <a:lnTo>
                    <a:pt x="563867" y="2486476"/>
                  </a:lnTo>
                  <a:lnTo>
                    <a:pt x="547595" y="2535874"/>
                  </a:lnTo>
                  <a:lnTo>
                    <a:pt x="527811" y="2594482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928610" y="2577846"/>
              <a:ext cx="105410" cy="280670"/>
            </a:xfrm>
            <a:custGeom>
              <a:avLst/>
              <a:gdLst/>
              <a:ahLst/>
              <a:cxnLst/>
              <a:rect l="l" t="t" r="r" b="b"/>
              <a:pathLst>
                <a:path w="105409" h="280669">
                  <a:moveTo>
                    <a:pt x="105156" y="280415"/>
                  </a:moveTo>
                  <a:lnTo>
                    <a:pt x="52578" y="204342"/>
                  </a:lnTo>
                  <a:lnTo>
                    <a:pt x="52578" y="0"/>
                  </a:lnTo>
                  <a:lnTo>
                    <a:pt x="52578" y="199643"/>
                  </a:lnTo>
                  <a:lnTo>
                    <a:pt x="0" y="280415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345551" y="282803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62315" y="2339797"/>
            <a:ext cx="1524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Book Antiqua"/>
                <a:cs typeface="Book Antiqua"/>
              </a:rPr>
              <a:t>.</a:t>
            </a:r>
            <a:endParaRPr sz="40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627" y="1508760"/>
            <a:ext cx="3811524" cy="40401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6111" y="1508760"/>
            <a:ext cx="3809999" cy="4038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4572" y="558139"/>
            <a:ext cx="7596505" cy="970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2850" marR="5080" indent="-2470785">
              <a:lnSpc>
                <a:spcPct val="119200"/>
              </a:lnSpc>
              <a:spcBef>
                <a:spcPts val="100"/>
              </a:spcBef>
              <a:tabLst>
                <a:tab pos="5728970" algn="l"/>
              </a:tabLst>
            </a:pPr>
            <a:r>
              <a:rPr sz="2600" b="0" spc="-5" dirty="0">
                <a:latin typeface="Arial"/>
                <a:cs typeface="Arial"/>
              </a:rPr>
              <a:t>HÌNH </a:t>
            </a:r>
            <a:r>
              <a:rPr sz="2600" b="0" dirty="0">
                <a:latin typeface="Arial"/>
                <a:cs typeface="Arial"/>
              </a:rPr>
              <a:t>ẢNH X</a:t>
            </a:r>
            <a:r>
              <a:rPr sz="2600" b="0" spc="5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QUANG</a:t>
            </a:r>
            <a:r>
              <a:rPr sz="2600" b="0" spc="-20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CỦA</a:t>
            </a:r>
            <a:r>
              <a:rPr sz="2600" b="0" spc="-145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Ứ</a:t>
            </a:r>
            <a:r>
              <a:rPr sz="2600" b="0" spc="10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KHÍ</a:t>
            </a:r>
            <a:r>
              <a:rPr sz="2600" b="0" spc="-5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VÀ	CĂNG</a:t>
            </a:r>
            <a:r>
              <a:rPr sz="2600" b="0" spc="-105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GIÃN </a:t>
            </a:r>
            <a:r>
              <a:rPr sz="2600" b="0" spc="-705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PHỔI</a:t>
            </a:r>
            <a:r>
              <a:rPr sz="2600" b="0" spc="-15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QUÁ</a:t>
            </a:r>
            <a:r>
              <a:rPr sz="2600" b="0" spc="-10" dirty="0">
                <a:latin typeface="Arial"/>
                <a:cs typeface="Arial"/>
              </a:rPr>
              <a:t> </a:t>
            </a:r>
            <a:r>
              <a:rPr sz="2600" b="0" dirty="0">
                <a:latin typeface="Arial"/>
                <a:cs typeface="Arial"/>
              </a:rPr>
              <a:t>MỨC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962" y="4827270"/>
            <a:ext cx="3733800" cy="332740"/>
          </a:xfrm>
          <a:custGeom>
            <a:avLst/>
            <a:gdLst/>
            <a:ahLst/>
            <a:cxnLst/>
            <a:rect l="l" t="t" r="r" b="b"/>
            <a:pathLst>
              <a:path w="3733800" h="332739">
                <a:moveTo>
                  <a:pt x="0" y="166115"/>
                </a:moveTo>
                <a:lnTo>
                  <a:pt x="39862" y="131821"/>
                </a:lnTo>
                <a:lnTo>
                  <a:pt x="77072" y="118742"/>
                </a:lnTo>
                <a:lnTo>
                  <a:pt x="125657" y="106097"/>
                </a:lnTo>
                <a:lnTo>
                  <a:pt x="185097" y="93933"/>
                </a:lnTo>
                <a:lnTo>
                  <a:pt x="254874" y="82296"/>
                </a:lnTo>
                <a:lnTo>
                  <a:pt x="293478" y="76689"/>
                </a:lnTo>
                <a:lnTo>
                  <a:pt x="334471" y="71231"/>
                </a:lnTo>
                <a:lnTo>
                  <a:pt x="377790" y="65929"/>
                </a:lnTo>
                <a:lnTo>
                  <a:pt x="423369" y="60787"/>
                </a:lnTo>
                <a:lnTo>
                  <a:pt x="471144" y="55811"/>
                </a:lnTo>
                <a:lnTo>
                  <a:pt x="521050" y="51008"/>
                </a:lnTo>
                <a:lnTo>
                  <a:pt x="573022" y="46382"/>
                </a:lnTo>
                <a:lnTo>
                  <a:pt x="626996" y="41940"/>
                </a:lnTo>
                <a:lnTo>
                  <a:pt x="682906" y="37688"/>
                </a:lnTo>
                <a:lnTo>
                  <a:pt x="740688" y="33631"/>
                </a:lnTo>
                <a:lnTo>
                  <a:pt x="800276" y="29775"/>
                </a:lnTo>
                <a:lnTo>
                  <a:pt x="861607" y="26126"/>
                </a:lnTo>
                <a:lnTo>
                  <a:pt x="924616" y="22690"/>
                </a:lnTo>
                <a:lnTo>
                  <a:pt x="989237" y="19472"/>
                </a:lnTo>
                <a:lnTo>
                  <a:pt x="1055406" y="16479"/>
                </a:lnTo>
                <a:lnTo>
                  <a:pt x="1123058" y="13715"/>
                </a:lnTo>
                <a:lnTo>
                  <a:pt x="1192129" y="11187"/>
                </a:lnTo>
                <a:lnTo>
                  <a:pt x="1262553" y="8901"/>
                </a:lnTo>
                <a:lnTo>
                  <a:pt x="1334266" y="6862"/>
                </a:lnTo>
                <a:lnTo>
                  <a:pt x="1407203" y="5076"/>
                </a:lnTo>
                <a:lnTo>
                  <a:pt x="1481299" y="3549"/>
                </a:lnTo>
                <a:lnTo>
                  <a:pt x="1556489" y="2286"/>
                </a:lnTo>
                <a:lnTo>
                  <a:pt x="1632709" y="1295"/>
                </a:lnTo>
                <a:lnTo>
                  <a:pt x="1709894" y="579"/>
                </a:lnTo>
                <a:lnTo>
                  <a:pt x="1787979" y="145"/>
                </a:lnTo>
                <a:lnTo>
                  <a:pt x="1866900" y="0"/>
                </a:lnTo>
                <a:lnTo>
                  <a:pt x="1945820" y="145"/>
                </a:lnTo>
                <a:lnTo>
                  <a:pt x="2023905" y="579"/>
                </a:lnTo>
                <a:lnTo>
                  <a:pt x="2101090" y="1295"/>
                </a:lnTo>
                <a:lnTo>
                  <a:pt x="2177310" y="2286"/>
                </a:lnTo>
                <a:lnTo>
                  <a:pt x="2252500" y="3549"/>
                </a:lnTo>
                <a:lnTo>
                  <a:pt x="2326596" y="5076"/>
                </a:lnTo>
                <a:lnTo>
                  <a:pt x="2399533" y="6862"/>
                </a:lnTo>
                <a:lnTo>
                  <a:pt x="2471246" y="8901"/>
                </a:lnTo>
                <a:lnTo>
                  <a:pt x="2541670" y="11187"/>
                </a:lnTo>
                <a:lnTo>
                  <a:pt x="2610741" y="13715"/>
                </a:lnTo>
                <a:lnTo>
                  <a:pt x="2678393" y="16479"/>
                </a:lnTo>
                <a:lnTo>
                  <a:pt x="2744562" y="19472"/>
                </a:lnTo>
                <a:lnTo>
                  <a:pt x="2809183" y="22690"/>
                </a:lnTo>
                <a:lnTo>
                  <a:pt x="2872192" y="26126"/>
                </a:lnTo>
                <a:lnTo>
                  <a:pt x="2933523" y="29775"/>
                </a:lnTo>
                <a:lnTo>
                  <a:pt x="2993111" y="33631"/>
                </a:lnTo>
                <a:lnTo>
                  <a:pt x="3050893" y="37688"/>
                </a:lnTo>
                <a:lnTo>
                  <a:pt x="3106803" y="41940"/>
                </a:lnTo>
                <a:lnTo>
                  <a:pt x="3160777" y="46382"/>
                </a:lnTo>
                <a:lnTo>
                  <a:pt x="3212749" y="51008"/>
                </a:lnTo>
                <a:lnTo>
                  <a:pt x="3262655" y="55811"/>
                </a:lnTo>
                <a:lnTo>
                  <a:pt x="3310430" y="60787"/>
                </a:lnTo>
                <a:lnTo>
                  <a:pt x="3356009" y="65929"/>
                </a:lnTo>
                <a:lnTo>
                  <a:pt x="3399328" y="71231"/>
                </a:lnTo>
                <a:lnTo>
                  <a:pt x="3440321" y="76689"/>
                </a:lnTo>
                <a:lnTo>
                  <a:pt x="3478925" y="82296"/>
                </a:lnTo>
                <a:lnTo>
                  <a:pt x="3548702" y="93933"/>
                </a:lnTo>
                <a:lnTo>
                  <a:pt x="3608142" y="106097"/>
                </a:lnTo>
                <a:lnTo>
                  <a:pt x="3656727" y="118742"/>
                </a:lnTo>
                <a:lnTo>
                  <a:pt x="3693937" y="131821"/>
                </a:lnTo>
                <a:lnTo>
                  <a:pt x="3727292" y="152153"/>
                </a:lnTo>
                <a:lnTo>
                  <a:pt x="3733800" y="166115"/>
                </a:lnTo>
                <a:lnTo>
                  <a:pt x="3732162" y="173134"/>
                </a:lnTo>
                <a:lnTo>
                  <a:pt x="3693937" y="200410"/>
                </a:lnTo>
                <a:lnTo>
                  <a:pt x="3656727" y="213489"/>
                </a:lnTo>
                <a:lnTo>
                  <a:pt x="3608142" y="226134"/>
                </a:lnTo>
                <a:lnTo>
                  <a:pt x="3548702" y="238298"/>
                </a:lnTo>
                <a:lnTo>
                  <a:pt x="3478925" y="249935"/>
                </a:lnTo>
                <a:lnTo>
                  <a:pt x="3440321" y="255542"/>
                </a:lnTo>
                <a:lnTo>
                  <a:pt x="3399328" y="261000"/>
                </a:lnTo>
                <a:lnTo>
                  <a:pt x="3356009" y="266302"/>
                </a:lnTo>
                <a:lnTo>
                  <a:pt x="3310430" y="271444"/>
                </a:lnTo>
                <a:lnTo>
                  <a:pt x="3262655" y="276420"/>
                </a:lnTo>
                <a:lnTo>
                  <a:pt x="3212749" y="281223"/>
                </a:lnTo>
                <a:lnTo>
                  <a:pt x="3160777" y="285849"/>
                </a:lnTo>
                <a:lnTo>
                  <a:pt x="3106803" y="290291"/>
                </a:lnTo>
                <a:lnTo>
                  <a:pt x="3050893" y="294543"/>
                </a:lnTo>
                <a:lnTo>
                  <a:pt x="2993111" y="298600"/>
                </a:lnTo>
                <a:lnTo>
                  <a:pt x="2933523" y="302456"/>
                </a:lnTo>
                <a:lnTo>
                  <a:pt x="2872192" y="306105"/>
                </a:lnTo>
                <a:lnTo>
                  <a:pt x="2809183" y="309541"/>
                </a:lnTo>
                <a:lnTo>
                  <a:pt x="2744562" y="312759"/>
                </a:lnTo>
                <a:lnTo>
                  <a:pt x="2678393" y="315752"/>
                </a:lnTo>
                <a:lnTo>
                  <a:pt x="2610741" y="318516"/>
                </a:lnTo>
                <a:lnTo>
                  <a:pt x="2541670" y="321044"/>
                </a:lnTo>
                <a:lnTo>
                  <a:pt x="2471246" y="323330"/>
                </a:lnTo>
                <a:lnTo>
                  <a:pt x="2399533" y="325369"/>
                </a:lnTo>
                <a:lnTo>
                  <a:pt x="2326596" y="327155"/>
                </a:lnTo>
                <a:lnTo>
                  <a:pt x="2252500" y="328682"/>
                </a:lnTo>
                <a:lnTo>
                  <a:pt x="2177310" y="329945"/>
                </a:lnTo>
                <a:lnTo>
                  <a:pt x="2101090" y="330936"/>
                </a:lnTo>
                <a:lnTo>
                  <a:pt x="2023905" y="331652"/>
                </a:lnTo>
                <a:lnTo>
                  <a:pt x="1945820" y="332086"/>
                </a:lnTo>
                <a:lnTo>
                  <a:pt x="1866900" y="332231"/>
                </a:lnTo>
                <a:lnTo>
                  <a:pt x="1787979" y="332086"/>
                </a:lnTo>
                <a:lnTo>
                  <a:pt x="1709894" y="331652"/>
                </a:lnTo>
                <a:lnTo>
                  <a:pt x="1632709" y="330936"/>
                </a:lnTo>
                <a:lnTo>
                  <a:pt x="1556489" y="329945"/>
                </a:lnTo>
                <a:lnTo>
                  <a:pt x="1481299" y="328682"/>
                </a:lnTo>
                <a:lnTo>
                  <a:pt x="1407203" y="327155"/>
                </a:lnTo>
                <a:lnTo>
                  <a:pt x="1334266" y="325369"/>
                </a:lnTo>
                <a:lnTo>
                  <a:pt x="1262553" y="323330"/>
                </a:lnTo>
                <a:lnTo>
                  <a:pt x="1192129" y="321044"/>
                </a:lnTo>
                <a:lnTo>
                  <a:pt x="1123058" y="318516"/>
                </a:lnTo>
                <a:lnTo>
                  <a:pt x="1055406" y="315752"/>
                </a:lnTo>
                <a:lnTo>
                  <a:pt x="989237" y="312759"/>
                </a:lnTo>
                <a:lnTo>
                  <a:pt x="924616" y="309541"/>
                </a:lnTo>
                <a:lnTo>
                  <a:pt x="861607" y="306105"/>
                </a:lnTo>
                <a:lnTo>
                  <a:pt x="800276" y="302456"/>
                </a:lnTo>
                <a:lnTo>
                  <a:pt x="740688" y="298600"/>
                </a:lnTo>
                <a:lnTo>
                  <a:pt x="682906" y="294543"/>
                </a:lnTo>
                <a:lnTo>
                  <a:pt x="626996" y="290291"/>
                </a:lnTo>
                <a:lnTo>
                  <a:pt x="573022" y="285849"/>
                </a:lnTo>
                <a:lnTo>
                  <a:pt x="521050" y="281223"/>
                </a:lnTo>
                <a:lnTo>
                  <a:pt x="471144" y="276420"/>
                </a:lnTo>
                <a:lnTo>
                  <a:pt x="423369" y="271444"/>
                </a:lnTo>
                <a:lnTo>
                  <a:pt x="377790" y="266302"/>
                </a:lnTo>
                <a:lnTo>
                  <a:pt x="334471" y="261000"/>
                </a:lnTo>
                <a:lnTo>
                  <a:pt x="293478" y="255542"/>
                </a:lnTo>
                <a:lnTo>
                  <a:pt x="254874" y="249935"/>
                </a:lnTo>
                <a:lnTo>
                  <a:pt x="185097" y="238298"/>
                </a:lnTo>
                <a:lnTo>
                  <a:pt x="125657" y="226134"/>
                </a:lnTo>
                <a:lnTo>
                  <a:pt x="77072" y="213489"/>
                </a:lnTo>
                <a:lnTo>
                  <a:pt x="39862" y="200410"/>
                </a:lnTo>
                <a:lnTo>
                  <a:pt x="6507" y="180078"/>
                </a:lnTo>
                <a:lnTo>
                  <a:pt x="0" y="166115"/>
                </a:lnTo>
                <a:close/>
              </a:path>
            </a:pathLst>
          </a:custGeom>
          <a:ln w="50800">
            <a:solidFill>
              <a:srgbClr val="FFB809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1873" y="5541670"/>
            <a:ext cx="3820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FFB809"/>
                </a:solidFill>
                <a:latin typeface="Arial"/>
                <a:cs typeface="Arial"/>
              </a:rPr>
              <a:t>Low,</a:t>
            </a:r>
            <a:r>
              <a:rPr sz="2400" b="1" spc="-65" dirty="0">
                <a:solidFill>
                  <a:srgbClr val="FFB80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9"/>
                </a:solidFill>
                <a:latin typeface="Arial"/>
                <a:cs typeface="Arial"/>
              </a:rPr>
              <a:t>Flattened</a:t>
            </a:r>
            <a:r>
              <a:rPr sz="2400" b="1" spc="-20" dirty="0">
                <a:solidFill>
                  <a:srgbClr val="FFB80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9"/>
                </a:solidFill>
                <a:latin typeface="Arial"/>
                <a:cs typeface="Arial"/>
              </a:rPr>
              <a:t>Diaphragm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14873" y="1810257"/>
            <a:ext cx="2717800" cy="3815079"/>
            <a:chOff x="5214873" y="1810257"/>
            <a:chExt cx="2717800" cy="3815079"/>
          </a:xfrm>
        </p:grpSpPr>
        <p:sp>
          <p:nvSpPr>
            <p:cNvPr id="8" name="object 8"/>
            <p:cNvSpPr/>
            <p:nvPr/>
          </p:nvSpPr>
          <p:spPr>
            <a:xfrm>
              <a:off x="5240273" y="1835657"/>
              <a:ext cx="2667000" cy="3324225"/>
            </a:xfrm>
            <a:custGeom>
              <a:avLst/>
              <a:gdLst/>
              <a:ahLst/>
              <a:cxnLst/>
              <a:rect l="l" t="t" r="r" b="b"/>
              <a:pathLst>
                <a:path w="2667000" h="3324225">
                  <a:moveTo>
                    <a:pt x="0" y="1661921"/>
                  </a:moveTo>
                  <a:lnTo>
                    <a:pt x="685" y="1608136"/>
                  </a:lnTo>
                  <a:lnTo>
                    <a:pt x="2726" y="1554778"/>
                  </a:lnTo>
                  <a:lnTo>
                    <a:pt x="6104" y="1501871"/>
                  </a:lnTo>
                  <a:lnTo>
                    <a:pt x="10797" y="1449443"/>
                  </a:lnTo>
                  <a:lnTo>
                    <a:pt x="16784" y="1397519"/>
                  </a:lnTo>
                  <a:lnTo>
                    <a:pt x="24044" y="1346125"/>
                  </a:lnTo>
                  <a:lnTo>
                    <a:pt x="32558" y="1295286"/>
                  </a:lnTo>
                  <a:lnTo>
                    <a:pt x="42305" y="1245028"/>
                  </a:lnTo>
                  <a:lnTo>
                    <a:pt x="53262" y="1195378"/>
                  </a:lnTo>
                  <a:lnTo>
                    <a:pt x="65411" y="1146361"/>
                  </a:lnTo>
                  <a:lnTo>
                    <a:pt x="78730" y="1098002"/>
                  </a:lnTo>
                  <a:lnTo>
                    <a:pt x="93199" y="1050328"/>
                  </a:lnTo>
                  <a:lnTo>
                    <a:pt x="108796" y="1003364"/>
                  </a:lnTo>
                  <a:lnTo>
                    <a:pt x="125502" y="957137"/>
                  </a:lnTo>
                  <a:lnTo>
                    <a:pt x="143295" y="911671"/>
                  </a:lnTo>
                  <a:lnTo>
                    <a:pt x="162155" y="866993"/>
                  </a:lnTo>
                  <a:lnTo>
                    <a:pt x="182061" y="823129"/>
                  </a:lnTo>
                  <a:lnTo>
                    <a:pt x="202992" y="780104"/>
                  </a:lnTo>
                  <a:lnTo>
                    <a:pt x="224928" y="737944"/>
                  </a:lnTo>
                  <a:lnTo>
                    <a:pt x="247848" y="696675"/>
                  </a:lnTo>
                  <a:lnTo>
                    <a:pt x="271732" y="656323"/>
                  </a:lnTo>
                  <a:lnTo>
                    <a:pt x="296558" y="616913"/>
                  </a:lnTo>
                  <a:lnTo>
                    <a:pt x="322305" y="578472"/>
                  </a:lnTo>
                  <a:lnTo>
                    <a:pt x="348954" y="541025"/>
                  </a:lnTo>
                  <a:lnTo>
                    <a:pt x="376484" y="504598"/>
                  </a:lnTo>
                  <a:lnTo>
                    <a:pt x="404873" y="469216"/>
                  </a:lnTo>
                  <a:lnTo>
                    <a:pt x="434101" y="434906"/>
                  </a:lnTo>
                  <a:lnTo>
                    <a:pt x="464148" y="401694"/>
                  </a:lnTo>
                  <a:lnTo>
                    <a:pt x="494992" y="369604"/>
                  </a:lnTo>
                  <a:lnTo>
                    <a:pt x="526614" y="338663"/>
                  </a:lnTo>
                  <a:lnTo>
                    <a:pt x="558992" y="308898"/>
                  </a:lnTo>
                  <a:lnTo>
                    <a:pt x="592105" y="280332"/>
                  </a:lnTo>
                  <a:lnTo>
                    <a:pt x="625933" y="252993"/>
                  </a:lnTo>
                  <a:lnTo>
                    <a:pt x="660456" y="226906"/>
                  </a:lnTo>
                  <a:lnTo>
                    <a:pt x="695652" y="202097"/>
                  </a:lnTo>
                  <a:lnTo>
                    <a:pt x="731501" y="178592"/>
                  </a:lnTo>
                  <a:lnTo>
                    <a:pt x="767982" y="156416"/>
                  </a:lnTo>
                  <a:lnTo>
                    <a:pt x="805074" y="135595"/>
                  </a:lnTo>
                  <a:lnTo>
                    <a:pt x="842758" y="116156"/>
                  </a:lnTo>
                  <a:lnTo>
                    <a:pt x="881011" y="98124"/>
                  </a:lnTo>
                  <a:lnTo>
                    <a:pt x="919813" y="81524"/>
                  </a:lnTo>
                  <a:lnTo>
                    <a:pt x="959145" y="66382"/>
                  </a:lnTo>
                  <a:lnTo>
                    <a:pt x="998984" y="52725"/>
                  </a:lnTo>
                  <a:lnTo>
                    <a:pt x="1039310" y="40578"/>
                  </a:lnTo>
                  <a:lnTo>
                    <a:pt x="1080103" y="29967"/>
                  </a:lnTo>
                  <a:lnTo>
                    <a:pt x="1121342" y="20918"/>
                  </a:lnTo>
                  <a:lnTo>
                    <a:pt x="1163006" y="13456"/>
                  </a:lnTo>
                  <a:lnTo>
                    <a:pt x="1205074" y="7608"/>
                  </a:lnTo>
                  <a:lnTo>
                    <a:pt x="1247527" y="3398"/>
                  </a:lnTo>
                  <a:lnTo>
                    <a:pt x="1290342" y="853"/>
                  </a:lnTo>
                  <a:lnTo>
                    <a:pt x="1333500" y="0"/>
                  </a:lnTo>
                  <a:lnTo>
                    <a:pt x="1376657" y="853"/>
                  </a:lnTo>
                  <a:lnTo>
                    <a:pt x="1419472" y="3398"/>
                  </a:lnTo>
                  <a:lnTo>
                    <a:pt x="1461925" y="7608"/>
                  </a:lnTo>
                  <a:lnTo>
                    <a:pt x="1503993" y="13456"/>
                  </a:lnTo>
                  <a:lnTo>
                    <a:pt x="1545657" y="20918"/>
                  </a:lnTo>
                  <a:lnTo>
                    <a:pt x="1586896" y="29967"/>
                  </a:lnTo>
                  <a:lnTo>
                    <a:pt x="1627689" y="40578"/>
                  </a:lnTo>
                  <a:lnTo>
                    <a:pt x="1668015" y="52725"/>
                  </a:lnTo>
                  <a:lnTo>
                    <a:pt x="1707854" y="66382"/>
                  </a:lnTo>
                  <a:lnTo>
                    <a:pt x="1747186" y="81524"/>
                  </a:lnTo>
                  <a:lnTo>
                    <a:pt x="1785988" y="98124"/>
                  </a:lnTo>
                  <a:lnTo>
                    <a:pt x="1824241" y="116156"/>
                  </a:lnTo>
                  <a:lnTo>
                    <a:pt x="1861925" y="135595"/>
                  </a:lnTo>
                  <a:lnTo>
                    <a:pt x="1899017" y="156416"/>
                  </a:lnTo>
                  <a:lnTo>
                    <a:pt x="1935498" y="178592"/>
                  </a:lnTo>
                  <a:lnTo>
                    <a:pt x="1971347" y="202097"/>
                  </a:lnTo>
                  <a:lnTo>
                    <a:pt x="2006543" y="226906"/>
                  </a:lnTo>
                  <a:lnTo>
                    <a:pt x="2041066" y="252993"/>
                  </a:lnTo>
                  <a:lnTo>
                    <a:pt x="2074894" y="280332"/>
                  </a:lnTo>
                  <a:lnTo>
                    <a:pt x="2108007" y="308898"/>
                  </a:lnTo>
                  <a:lnTo>
                    <a:pt x="2140385" y="338663"/>
                  </a:lnTo>
                  <a:lnTo>
                    <a:pt x="2172007" y="369604"/>
                  </a:lnTo>
                  <a:lnTo>
                    <a:pt x="2202851" y="401694"/>
                  </a:lnTo>
                  <a:lnTo>
                    <a:pt x="2232898" y="434906"/>
                  </a:lnTo>
                  <a:lnTo>
                    <a:pt x="2262126" y="469216"/>
                  </a:lnTo>
                  <a:lnTo>
                    <a:pt x="2290515" y="504598"/>
                  </a:lnTo>
                  <a:lnTo>
                    <a:pt x="2318045" y="541025"/>
                  </a:lnTo>
                  <a:lnTo>
                    <a:pt x="2344694" y="578472"/>
                  </a:lnTo>
                  <a:lnTo>
                    <a:pt x="2370441" y="616913"/>
                  </a:lnTo>
                  <a:lnTo>
                    <a:pt x="2395267" y="656323"/>
                  </a:lnTo>
                  <a:lnTo>
                    <a:pt x="2419151" y="696675"/>
                  </a:lnTo>
                  <a:lnTo>
                    <a:pt x="2442071" y="737944"/>
                  </a:lnTo>
                  <a:lnTo>
                    <a:pt x="2464007" y="780104"/>
                  </a:lnTo>
                  <a:lnTo>
                    <a:pt x="2484938" y="823129"/>
                  </a:lnTo>
                  <a:lnTo>
                    <a:pt x="2504844" y="866993"/>
                  </a:lnTo>
                  <a:lnTo>
                    <a:pt x="2523704" y="911671"/>
                  </a:lnTo>
                  <a:lnTo>
                    <a:pt x="2541497" y="957137"/>
                  </a:lnTo>
                  <a:lnTo>
                    <a:pt x="2558203" y="1003364"/>
                  </a:lnTo>
                  <a:lnTo>
                    <a:pt x="2573800" y="1050328"/>
                  </a:lnTo>
                  <a:lnTo>
                    <a:pt x="2588269" y="1098002"/>
                  </a:lnTo>
                  <a:lnTo>
                    <a:pt x="2601588" y="1146361"/>
                  </a:lnTo>
                  <a:lnTo>
                    <a:pt x="2613737" y="1195378"/>
                  </a:lnTo>
                  <a:lnTo>
                    <a:pt x="2624694" y="1245028"/>
                  </a:lnTo>
                  <a:lnTo>
                    <a:pt x="2634441" y="1295286"/>
                  </a:lnTo>
                  <a:lnTo>
                    <a:pt x="2642955" y="1346125"/>
                  </a:lnTo>
                  <a:lnTo>
                    <a:pt x="2650215" y="1397519"/>
                  </a:lnTo>
                  <a:lnTo>
                    <a:pt x="2656202" y="1449443"/>
                  </a:lnTo>
                  <a:lnTo>
                    <a:pt x="2660895" y="1501871"/>
                  </a:lnTo>
                  <a:lnTo>
                    <a:pt x="2664273" y="1554778"/>
                  </a:lnTo>
                  <a:lnTo>
                    <a:pt x="2666314" y="1608136"/>
                  </a:lnTo>
                  <a:lnTo>
                    <a:pt x="2667000" y="1661921"/>
                  </a:lnTo>
                  <a:lnTo>
                    <a:pt x="2666314" y="1715707"/>
                  </a:lnTo>
                  <a:lnTo>
                    <a:pt x="2664273" y="1769065"/>
                  </a:lnTo>
                  <a:lnTo>
                    <a:pt x="2660895" y="1821972"/>
                  </a:lnTo>
                  <a:lnTo>
                    <a:pt x="2656202" y="1874400"/>
                  </a:lnTo>
                  <a:lnTo>
                    <a:pt x="2650215" y="1926324"/>
                  </a:lnTo>
                  <a:lnTo>
                    <a:pt x="2642955" y="1977718"/>
                  </a:lnTo>
                  <a:lnTo>
                    <a:pt x="2634441" y="2028557"/>
                  </a:lnTo>
                  <a:lnTo>
                    <a:pt x="2624694" y="2078815"/>
                  </a:lnTo>
                  <a:lnTo>
                    <a:pt x="2613737" y="2128465"/>
                  </a:lnTo>
                  <a:lnTo>
                    <a:pt x="2601588" y="2177482"/>
                  </a:lnTo>
                  <a:lnTo>
                    <a:pt x="2588269" y="2225841"/>
                  </a:lnTo>
                  <a:lnTo>
                    <a:pt x="2573800" y="2273515"/>
                  </a:lnTo>
                  <a:lnTo>
                    <a:pt x="2558203" y="2320479"/>
                  </a:lnTo>
                  <a:lnTo>
                    <a:pt x="2541497" y="2366706"/>
                  </a:lnTo>
                  <a:lnTo>
                    <a:pt x="2523704" y="2412172"/>
                  </a:lnTo>
                  <a:lnTo>
                    <a:pt x="2504844" y="2456850"/>
                  </a:lnTo>
                  <a:lnTo>
                    <a:pt x="2484938" y="2500714"/>
                  </a:lnTo>
                  <a:lnTo>
                    <a:pt x="2464007" y="2543739"/>
                  </a:lnTo>
                  <a:lnTo>
                    <a:pt x="2442071" y="2585899"/>
                  </a:lnTo>
                  <a:lnTo>
                    <a:pt x="2419151" y="2627168"/>
                  </a:lnTo>
                  <a:lnTo>
                    <a:pt x="2395267" y="2667520"/>
                  </a:lnTo>
                  <a:lnTo>
                    <a:pt x="2370441" y="2706930"/>
                  </a:lnTo>
                  <a:lnTo>
                    <a:pt x="2344694" y="2745371"/>
                  </a:lnTo>
                  <a:lnTo>
                    <a:pt x="2318045" y="2782818"/>
                  </a:lnTo>
                  <a:lnTo>
                    <a:pt x="2290515" y="2819245"/>
                  </a:lnTo>
                  <a:lnTo>
                    <a:pt x="2262126" y="2854627"/>
                  </a:lnTo>
                  <a:lnTo>
                    <a:pt x="2232898" y="2888937"/>
                  </a:lnTo>
                  <a:lnTo>
                    <a:pt x="2202851" y="2922149"/>
                  </a:lnTo>
                  <a:lnTo>
                    <a:pt x="2172007" y="2954239"/>
                  </a:lnTo>
                  <a:lnTo>
                    <a:pt x="2140385" y="2985180"/>
                  </a:lnTo>
                  <a:lnTo>
                    <a:pt x="2108007" y="3014945"/>
                  </a:lnTo>
                  <a:lnTo>
                    <a:pt x="2074894" y="3043511"/>
                  </a:lnTo>
                  <a:lnTo>
                    <a:pt x="2041066" y="3070850"/>
                  </a:lnTo>
                  <a:lnTo>
                    <a:pt x="2006543" y="3096937"/>
                  </a:lnTo>
                  <a:lnTo>
                    <a:pt x="1971347" y="3121746"/>
                  </a:lnTo>
                  <a:lnTo>
                    <a:pt x="1935498" y="3145251"/>
                  </a:lnTo>
                  <a:lnTo>
                    <a:pt x="1899017" y="3167427"/>
                  </a:lnTo>
                  <a:lnTo>
                    <a:pt x="1861925" y="3188248"/>
                  </a:lnTo>
                  <a:lnTo>
                    <a:pt x="1824241" y="3207687"/>
                  </a:lnTo>
                  <a:lnTo>
                    <a:pt x="1785988" y="3225719"/>
                  </a:lnTo>
                  <a:lnTo>
                    <a:pt x="1747186" y="3242319"/>
                  </a:lnTo>
                  <a:lnTo>
                    <a:pt x="1707854" y="3257461"/>
                  </a:lnTo>
                  <a:lnTo>
                    <a:pt x="1668015" y="3271118"/>
                  </a:lnTo>
                  <a:lnTo>
                    <a:pt x="1627689" y="3283265"/>
                  </a:lnTo>
                  <a:lnTo>
                    <a:pt x="1586896" y="3293876"/>
                  </a:lnTo>
                  <a:lnTo>
                    <a:pt x="1545657" y="3302925"/>
                  </a:lnTo>
                  <a:lnTo>
                    <a:pt x="1503993" y="3310387"/>
                  </a:lnTo>
                  <a:lnTo>
                    <a:pt x="1461925" y="3316235"/>
                  </a:lnTo>
                  <a:lnTo>
                    <a:pt x="1419472" y="3320445"/>
                  </a:lnTo>
                  <a:lnTo>
                    <a:pt x="1376657" y="3322990"/>
                  </a:lnTo>
                  <a:lnTo>
                    <a:pt x="1333500" y="3323843"/>
                  </a:lnTo>
                  <a:lnTo>
                    <a:pt x="1290342" y="3322990"/>
                  </a:lnTo>
                  <a:lnTo>
                    <a:pt x="1247527" y="3320445"/>
                  </a:lnTo>
                  <a:lnTo>
                    <a:pt x="1205074" y="3316235"/>
                  </a:lnTo>
                  <a:lnTo>
                    <a:pt x="1163006" y="3310387"/>
                  </a:lnTo>
                  <a:lnTo>
                    <a:pt x="1121342" y="3302925"/>
                  </a:lnTo>
                  <a:lnTo>
                    <a:pt x="1080103" y="3293876"/>
                  </a:lnTo>
                  <a:lnTo>
                    <a:pt x="1039310" y="3283265"/>
                  </a:lnTo>
                  <a:lnTo>
                    <a:pt x="998984" y="3271118"/>
                  </a:lnTo>
                  <a:lnTo>
                    <a:pt x="959145" y="3257461"/>
                  </a:lnTo>
                  <a:lnTo>
                    <a:pt x="919813" y="3242319"/>
                  </a:lnTo>
                  <a:lnTo>
                    <a:pt x="881011" y="3225719"/>
                  </a:lnTo>
                  <a:lnTo>
                    <a:pt x="842758" y="3207687"/>
                  </a:lnTo>
                  <a:lnTo>
                    <a:pt x="805074" y="3188248"/>
                  </a:lnTo>
                  <a:lnTo>
                    <a:pt x="767982" y="3167427"/>
                  </a:lnTo>
                  <a:lnTo>
                    <a:pt x="731501" y="3145251"/>
                  </a:lnTo>
                  <a:lnTo>
                    <a:pt x="695652" y="3121746"/>
                  </a:lnTo>
                  <a:lnTo>
                    <a:pt x="660456" y="3096937"/>
                  </a:lnTo>
                  <a:lnTo>
                    <a:pt x="625933" y="3070850"/>
                  </a:lnTo>
                  <a:lnTo>
                    <a:pt x="592105" y="3043511"/>
                  </a:lnTo>
                  <a:lnTo>
                    <a:pt x="558992" y="3014945"/>
                  </a:lnTo>
                  <a:lnTo>
                    <a:pt x="526614" y="2985180"/>
                  </a:lnTo>
                  <a:lnTo>
                    <a:pt x="494992" y="2954239"/>
                  </a:lnTo>
                  <a:lnTo>
                    <a:pt x="464148" y="2922149"/>
                  </a:lnTo>
                  <a:lnTo>
                    <a:pt x="434101" y="2888937"/>
                  </a:lnTo>
                  <a:lnTo>
                    <a:pt x="404873" y="2854627"/>
                  </a:lnTo>
                  <a:lnTo>
                    <a:pt x="376484" y="2819245"/>
                  </a:lnTo>
                  <a:lnTo>
                    <a:pt x="348954" y="2782818"/>
                  </a:lnTo>
                  <a:lnTo>
                    <a:pt x="322305" y="2745371"/>
                  </a:lnTo>
                  <a:lnTo>
                    <a:pt x="296558" y="2706930"/>
                  </a:lnTo>
                  <a:lnTo>
                    <a:pt x="271732" y="2667520"/>
                  </a:lnTo>
                  <a:lnTo>
                    <a:pt x="247848" y="2627168"/>
                  </a:lnTo>
                  <a:lnTo>
                    <a:pt x="224928" y="2585899"/>
                  </a:lnTo>
                  <a:lnTo>
                    <a:pt x="202992" y="2543739"/>
                  </a:lnTo>
                  <a:lnTo>
                    <a:pt x="182061" y="2500714"/>
                  </a:lnTo>
                  <a:lnTo>
                    <a:pt x="162155" y="2456850"/>
                  </a:lnTo>
                  <a:lnTo>
                    <a:pt x="143295" y="2412172"/>
                  </a:lnTo>
                  <a:lnTo>
                    <a:pt x="125502" y="2366706"/>
                  </a:lnTo>
                  <a:lnTo>
                    <a:pt x="108796" y="2320479"/>
                  </a:lnTo>
                  <a:lnTo>
                    <a:pt x="93199" y="2273515"/>
                  </a:lnTo>
                  <a:lnTo>
                    <a:pt x="78730" y="2225841"/>
                  </a:lnTo>
                  <a:lnTo>
                    <a:pt x="65411" y="2177482"/>
                  </a:lnTo>
                  <a:lnTo>
                    <a:pt x="53262" y="2128465"/>
                  </a:lnTo>
                  <a:lnTo>
                    <a:pt x="42305" y="2078815"/>
                  </a:lnTo>
                  <a:lnTo>
                    <a:pt x="32558" y="2028557"/>
                  </a:lnTo>
                  <a:lnTo>
                    <a:pt x="24044" y="1977718"/>
                  </a:lnTo>
                  <a:lnTo>
                    <a:pt x="16784" y="1926324"/>
                  </a:lnTo>
                  <a:lnTo>
                    <a:pt x="10797" y="1874400"/>
                  </a:lnTo>
                  <a:lnTo>
                    <a:pt x="6104" y="1821972"/>
                  </a:lnTo>
                  <a:lnTo>
                    <a:pt x="2726" y="1769065"/>
                  </a:lnTo>
                  <a:lnTo>
                    <a:pt x="685" y="1715707"/>
                  </a:lnTo>
                  <a:lnTo>
                    <a:pt x="0" y="1661921"/>
                  </a:lnTo>
                  <a:close/>
                </a:path>
              </a:pathLst>
            </a:custGeom>
            <a:ln w="50800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25461" y="5017769"/>
              <a:ext cx="387350" cy="582295"/>
            </a:xfrm>
            <a:custGeom>
              <a:avLst/>
              <a:gdLst/>
              <a:ahLst/>
              <a:cxnLst/>
              <a:rect l="l" t="t" r="r" b="b"/>
              <a:pathLst>
                <a:path w="387350" h="582295">
                  <a:moveTo>
                    <a:pt x="0" y="0"/>
                  </a:moveTo>
                  <a:lnTo>
                    <a:pt x="387096" y="582167"/>
                  </a:lnTo>
                </a:path>
              </a:pathLst>
            </a:custGeom>
            <a:ln w="508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956428" y="5528868"/>
            <a:ext cx="3346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Increased</a:t>
            </a:r>
            <a:r>
              <a:rPr sz="24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AP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Diameter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37362" y="1543558"/>
            <a:ext cx="3952875" cy="4373880"/>
            <a:chOff x="737362" y="1543558"/>
            <a:chExt cx="3952875" cy="4373880"/>
          </a:xfrm>
        </p:grpSpPr>
        <p:sp>
          <p:nvSpPr>
            <p:cNvPr id="12" name="object 12"/>
            <p:cNvSpPr/>
            <p:nvPr/>
          </p:nvSpPr>
          <p:spPr>
            <a:xfrm>
              <a:off x="762762" y="1568958"/>
              <a:ext cx="3352800" cy="3235960"/>
            </a:xfrm>
            <a:custGeom>
              <a:avLst/>
              <a:gdLst/>
              <a:ahLst/>
              <a:cxnLst/>
              <a:rect l="l" t="t" r="r" b="b"/>
              <a:pathLst>
                <a:path w="3352800" h="3235960">
                  <a:moveTo>
                    <a:pt x="0" y="1617726"/>
                  </a:moveTo>
                  <a:lnTo>
                    <a:pt x="714" y="1570027"/>
                  </a:lnTo>
                  <a:lnTo>
                    <a:pt x="2845" y="1522672"/>
                  </a:lnTo>
                  <a:lnTo>
                    <a:pt x="6373" y="1475678"/>
                  </a:lnTo>
                  <a:lnTo>
                    <a:pt x="11278" y="1429065"/>
                  </a:lnTo>
                  <a:lnTo>
                    <a:pt x="17540" y="1382851"/>
                  </a:lnTo>
                  <a:lnTo>
                    <a:pt x="25141" y="1337055"/>
                  </a:lnTo>
                  <a:lnTo>
                    <a:pt x="34059" y="1291697"/>
                  </a:lnTo>
                  <a:lnTo>
                    <a:pt x="44275" y="1246796"/>
                  </a:lnTo>
                  <a:lnTo>
                    <a:pt x="55771" y="1202370"/>
                  </a:lnTo>
                  <a:lnTo>
                    <a:pt x="68526" y="1158438"/>
                  </a:lnTo>
                  <a:lnTo>
                    <a:pt x="82520" y="1115020"/>
                  </a:lnTo>
                  <a:lnTo>
                    <a:pt x="97733" y="1072133"/>
                  </a:lnTo>
                  <a:lnTo>
                    <a:pt x="114148" y="1029798"/>
                  </a:lnTo>
                  <a:lnTo>
                    <a:pt x="131742" y="988034"/>
                  </a:lnTo>
                  <a:lnTo>
                    <a:pt x="150498" y="946858"/>
                  </a:lnTo>
                  <a:lnTo>
                    <a:pt x="170394" y="906291"/>
                  </a:lnTo>
                  <a:lnTo>
                    <a:pt x="191412" y="866350"/>
                  </a:lnTo>
                  <a:lnTo>
                    <a:pt x="213533" y="827056"/>
                  </a:lnTo>
                  <a:lnTo>
                    <a:pt x="236735" y="788427"/>
                  </a:lnTo>
                  <a:lnTo>
                    <a:pt x="261000" y="750482"/>
                  </a:lnTo>
                  <a:lnTo>
                    <a:pt x="286308" y="713240"/>
                  </a:lnTo>
                  <a:lnTo>
                    <a:pt x="312639" y="676719"/>
                  </a:lnTo>
                  <a:lnTo>
                    <a:pt x="339973" y="640940"/>
                  </a:lnTo>
                  <a:lnTo>
                    <a:pt x="368292" y="605921"/>
                  </a:lnTo>
                  <a:lnTo>
                    <a:pt x="397575" y="571680"/>
                  </a:lnTo>
                  <a:lnTo>
                    <a:pt x="427803" y="538237"/>
                  </a:lnTo>
                  <a:lnTo>
                    <a:pt x="458955" y="505611"/>
                  </a:lnTo>
                  <a:lnTo>
                    <a:pt x="491013" y="473821"/>
                  </a:lnTo>
                  <a:lnTo>
                    <a:pt x="523957" y="442885"/>
                  </a:lnTo>
                  <a:lnTo>
                    <a:pt x="557767" y="412823"/>
                  </a:lnTo>
                  <a:lnTo>
                    <a:pt x="592423" y="383654"/>
                  </a:lnTo>
                  <a:lnTo>
                    <a:pt x="627905" y="355396"/>
                  </a:lnTo>
                  <a:lnTo>
                    <a:pt x="664195" y="328069"/>
                  </a:lnTo>
                  <a:lnTo>
                    <a:pt x="701272" y="301691"/>
                  </a:lnTo>
                  <a:lnTo>
                    <a:pt x="739117" y="276282"/>
                  </a:lnTo>
                  <a:lnTo>
                    <a:pt x="777710" y="251860"/>
                  </a:lnTo>
                  <a:lnTo>
                    <a:pt x="817032" y="228445"/>
                  </a:lnTo>
                  <a:lnTo>
                    <a:pt x="857062" y="206055"/>
                  </a:lnTo>
                  <a:lnTo>
                    <a:pt x="897781" y="184709"/>
                  </a:lnTo>
                  <a:lnTo>
                    <a:pt x="939170" y="164427"/>
                  </a:lnTo>
                  <a:lnTo>
                    <a:pt x="981209" y="145227"/>
                  </a:lnTo>
                  <a:lnTo>
                    <a:pt x="1023877" y="127128"/>
                  </a:lnTo>
                  <a:lnTo>
                    <a:pt x="1067157" y="110150"/>
                  </a:lnTo>
                  <a:lnTo>
                    <a:pt x="1111027" y="94311"/>
                  </a:lnTo>
                  <a:lnTo>
                    <a:pt x="1155468" y="79630"/>
                  </a:lnTo>
                  <a:lnTo>
                    <a:pt x="1200461" y="66126"/>
                  </a:lnTo>
                  <a:lnTo>
                    <a:pt x="1245986" y="53818"/>
                  </a:lnTo>
                  <a:lnTo>
                    <a:pt x="1292023" y="42725"/>
                  </a:lnTo>
                  <a:lnTo>
                    <a:pt x="1338552" y="32866"/>
                  </a:lnTo>
                  <a:lnTo>
                    <a:pt x="1385555" y="24260"/>
                  </a:lnTo>
                  <a:lnTo>
                    <a:pt x="1433010" y="16926"/>
                  </a:lnTo>
                  <a:lnTo>
                    <a:pt x="1480900" y="10883"/>
                  </a:lnTo>
                  <a:lnTo>
                    <a:pt x="1529203" y="6150"/>
                  </a:lnTo>
                  <a:lnTo>
                    <a:pt x="1577900" y="2746"/>
                  </a:lnTo>
                  <a:lnTo>
                    <a:pt x="1626972" y="689"/>
                  </a:lnTo>
                  <a:lnTo>
                    <a:pt x="1676400" y="0"/>
                  </a:lnTo>
                  <a:lnTo>
                    <a:pt x="1725827" y="689"/>
                  </a:lnTo>
                  <a:lnTo>
                    <a:pt x="1774899" y="2746"/>
                  </a:lnTo>
                  <a:lnTo>
                    <a:pt x="1823596" y="6150"/>
                  </a:lnTo>
                  <a:lnTo>
                    <a:pt x="1871899" y="10883"/>
                  </a:lnTo>
                  <a:lnTo>
                    <a:pt x="1919789" y="16926"/>
                  </a:lnTo>
                  <a:lnTo>
                    <a:pt x="1967244" y="24260"/>
                  </a:lnTo>
                  <a:lnTo>
                    <a:pt x="2014247" y="32866"/>
                  </a:lnTo>
                  <a:lnTo>
                    <a:pt x="2060776" y="42725"/>
                  </a:lnTo>
                  <a:lnTo>
                    <a:pt x="2106813" y="53818"/>
                  </a:lnTo>
                  <a:lnTo>
                    <a:pt x="2152338" y="66126"/>
                  </a:lnTo>
                  <a:lnTo>
                    <a:pt x="2197331" y="79630"/>
                  </a:lnTo>
                  <a:lnTo>
                    <a:pt x="2241772" y="94311"/>
                  </a:lnTo>
                  <a:lnTo>
                    <a:pt x="2285642" y="110150"/>
                  </a:lnTo>
                  <a:lnTo>
                    <a:pt x="2328922" y="127128"/>
                  </a:lnTo>
                  <a:lnTo>
                    <a:pt x="2371590" y="145227"/>
                  </a:lnTo>
                  <a:lnTo>
                    <a:pt x="2413629" y="164427"/>
                  </a:lnTo>
                  <a:lnTo>
                    <a:pt x="2455018" y="184709"/>
                  </a:lnTo>
                  <a:lnTo>
                    <a:pt x="2495737" y="206055"/>
                  </a:lnTo>
                  <a:lnTo>
                    <a:pt x="2535767" y="228445"/>
                  </a:lnTo>
                  <a:lnTo>
                    <a:pt x="2575089" y="251860"/>
                  </a:lnTo>
                  <a:lnTo>
                    <a:pt x="2613682" y="276282"/>
                  </a:lnTo>
                  <a:lnTo>
                    <a:pt x="2651527" y="301691"/>
                  </a:lnTo>
                  <a:lnTo>
                    <a:pt x="2688604" y="328069"/>
                  </a:lnTo>
                  <a:lnTo>
                    <a:pt x="2724894" y="355396"/>
                  </a:lnTo>
                  <a:lnTo>
                    <a:pt x="2760376" y="383654"/>
                  </a:lnTo>
                  <a:lnTo>
                    <a:pt x="2795032" y="412823"/>
                  </a:lnTo>
                  <a:lnTo>
                    <a:pt x="2828842" y="442885"/>
                  </a:lnTo>
                  <a:lnTo>
                    <a:pt x="2861786" y="473821"/>
                  </a:lnTo>
                  <a:lnTo>
                    <a:pt x="2893844" y="505611"/>
                  </a:lnTo>
                  <a:lnTo>
                    <a:pt x="2924996" y="538237"/>
                  </a:lnTo>
                  <a:lnTo>
                    <a:pt x="2955224" y="571680"/>
                  </a:lnTo>
                  <a:lnTo>
                    <a:pt x="2984507" y="605921"/>
                  </a:lnTo>
                  <a:lnTo>
                    <a:pt x="3012826" y="640940"/>
                  </a:lnTo>
                  <a:lnTo>
                    <a:pt x="3040160" y="676719"/>
                  </a:lnTo>
                  <a:lnTo>
                    <a:pt x="3066491" y="713240"/>
                  </a:lnTo>
                  <a:lnTo>
                    <a:pt x="3091799" y="750482"/>
                  </a:lnTo>
                  <a:lnTo>
                    <a:pt x="3116064" y="788427"/>
                  </a:lnTo>
                  <a:lnTo>
                    <a:pt x="3139266" y="827056"/>
                  </a:lnTo>
                  <a:lnTo>
                    <a:pt x="3161387" y="866350"/>
                  </a:lnTo>
                  <a:lnTo>
                    <a:pt x="3182405" y="906291"/>
                  </a:lnTo>
                  <a:lnTo>
                    <a:pt x="3202301" y="946858"/>
                  </a:lnTo>
                  <a:lnTo>
                    <a:pt x="3221057" y="988034"/>
                  </a:lnTo>
                  <a:lnTo>
                    <a:pt x="3238651" y="1029798"/>
                  </a:lnTo>
                  <a:lnTo>
                    <a:pt x="3255066" y="1072133"/>
                  </a:lnTo>
                  <a:lnTo>
                    <a:pt x="3270279" y="1115020"/>
                  </a:lnTo>
                  <a:lnTo>
                    <a:pt x="3284273" y="1158438"/>
                  </a:lnTo>
                  <a:lnTo>
                    <a:pt x="3297028" y="1202370"/>
                  </a:lnTo>
                  <a:lnTo>
                    <a:pt x="3308524" y="1246796"/>
                  </a:lnTo>
                  <a:lnTo>
                    <a:pt x="3318740" y="1291697"/>
                  </a:lnTo>
                  <a:lnTo>
                    <a:pt x="3327658" y="1337055"/>
                  </a:lnTo>
                  <a:lnTo>
                    <a:pt x="3335259" y="1382851"/>
                  </a:lnTo>
                  <a:lnTo>
                    <a:pt x="3341521" y="1429065"/>
                  </a:lnTo>
                  <a:lnTo>
                    <a:pt x="3346426" y="1475678"/>
                  </a:lnTo>
                  <a:lnTo>
                    <a:pt x="3349954" y="1522672"/>
                  </a:lnTo>
                  <a:lnTo>
                    <a:pt x="3352085" y="1570027"/>
                  </a:lnTo>
                  <a:lnTo>
                    <a:pt x="3352800" y="1617726"/>
                  </a:lnTo>
                  <a:lnTo>
                    <a:pt x="3352085" y="1665424"/>
                  </a:lnTo>
                  <a:lnTo>
                    <a:pt x="3349954" y="1712779"/>
                  </a:lnTo>
                  <a:lnTo>
                    <a:pt x="3346426" y="1759773"/>
                  </a:lnTo>
                  <a:lnTo>
                    <a:pt x="3341521" y="1806386"/>
                  </a:lnTo>
                  <a:lnTo>
                    <a:pt x="3335259" y="1852600"/>
                  </a:lnTo>
                  <a:lnTo>
                    <a:pt x="3327658" y="1898396"/>
                  </a:lnTo>
                  <a:lnTo>
                    <a:pt x="3318740" y="1943754"/>
                  </a:lnTo>
                  <a:lnTo>
                    <a:pt x="3308524" y="1988655"/>
                  </a:lnTo>
                  <a:lnTo>
                    <a:pt x="3297028" y="2033081"/>
                  </a:lnTo>
                  <a:lnTo>
                    <a:pt x="3284273" y="2077013"/>
                  </a:lnTo>
                  <a:lnTo>
                    <a:pt x="3270279" y="2120431"/>
                  </a:lnTo>
                  <a:lnTo>
                    <a:pt x="3255066" y="2163318"/>
                  </a:lnTo>
                  <a:lnTo>
                    <a:pt x="3238651" y="2205653"/>
                  </a:lnTo>
                  <a:lnTo>
                    <a:pt x="3221057" y="2247417"/>
                  </a:lnTo>
                  <a:lnTo>
                    <a:pt x="3202301" y="2288593"/>
                  </a:lnTo>
                  <a:lnTo>
                    <a:pt x="3182405" y="2329160"/>
                  </a:lnTo>
                  <a:lnTo>
                    <a:pt x="3161387" y="2369101"/>
                  </a:lnTo>
                  <a:lnTo>
                    <a:pt x="3139266" y="2408395"/>
                  </a:lnTo>
                  <a:lnTo>
                    <a:pt x="3116064" y="2447024"/>
                  </a:lnTo>
                  <a:lnTo>
                    <a:pt x="3091799" y="2484969"/>
                  </a:lnTo>
                  <a:lnTo>
                    <a:pt x="3066491" y="2522211"/>
                  </a:lnTo>
                  <a:lnTo>
                    <a:pt x="3040160" y="2558732"/>
                  </a:lnTo>
                  <a:lnTo>
                    <a:pt x="3012826" y="2594511"/>
                  </a:lnTo>
                  <a:lnTo>
                    <a:pt x="2984507" y="2629530"/>
                  </a:lnTo>
                  <a:lnTo>
                    <a:pt x="2955224" y="2663771"/>
                  </a:lnTo>
                  <a:lnTo>
                    <a:pt x="2924996" y="2697214"/>
                  </a:lnTo>
                  <a:lnTo>
                    <a:pt x="2893844" y="2729840"/>
                  </a:lnTo>
                  <a:lnTo>
                    <a:pt x="2861786" y="2761630"/>
                  </a:lnTo>
                  <a:lnTo>
                    <a:pt x="2828842" y="2792566"/>
                  </a:lnTo>
                  <a:lnTo>
                    <a:pt x="2795032" y="2822628"/>
                  </a:lnTo>
                  <a:lnTo>
                    <a:pt x="2760376" y="2851797"/>
                  </a:lnTo>
                  <a:lnTo>
                    <a:pt x="2724894" y="2880055"/>
                  </a:lnTo>
                  <a:lnTo>
                    <a:pt x="2688604" y="2907382"/>
                  </a:lnTo>
                  <a:lnTo>
                    <a:pt x="2651527" y="2933760"/>
                  </a:lnTo>
                  <a:lnTo>
                    <a:pt x="2613682" y="2959169"/>
                  </a:lnTo>
                  <a:lnTo>
                    <a:pt x="2575089" y="2983591"/>
                  </a:lnTo>
                  <a:lnTo>
                    <a:pt x="2535767" y="3007006"/>
                  </a:lnTo>
                  <a:lnTo>
                    <a:pt x="2495737" y="3029396"/>
                  </a:lnTo>
                  <a:lnTo>
                    <a:pt x="2455018" y="3050742"/>
                  </a:lnTo>
                  <a:lnTo>
                    <a:pt x="2413629" y="3071024"/>
                  </a:lnTo>
                  <a:lnTo>
                    <a:pt x="2371590" y="3090224"/>
                  </a:lnTo>
                  <a:lnTo>
                    <a:pt x="2328922" y="3108323"/>
                  </a:lnTo>
                  <a:lnTo>
                    <a:pt x="2285642" y="3125301"/>
                  </a:lnTo>
                  <a:lnTo>
                    <a:pt x="2241772" y="3141140"/>
                  </a:lnTo>
                  <a:lnTo>
                    <a:pt x="2197331" y="3155821"/>
                  </a:lnTo>
                  <a:lnTo>
                    <a:pt x="2152338" y="3169325"/>
                  </a:lnTo>
                  <a:lnTo>
                    <a:pt x="2106813" y="3181633"/>
                  </a:lnTo>
                  <a:lnTo>
                    <a:pt x="2060776" y="3192726"/>
                  </a:lnTo>
                  <a:lnTo>
                    <a:pt x="2014247" y="3202585"/>
                  </a:lnTo>
                  <a:lnTo>
                    <a:pt x="1967244" y="3211191"/>
                  </a:lnTo>
                  <a:lnTo>
                    <a:pt x="1919789" y="3218525"/>
                  </a:lnTo>
                  <a:lnTo>
                    <a:pt x="1871899" y="3224568"/>
                  </a:lnTo>
                  <a:lnTo>
                    <a:pt x="1823596" y="3229301"/>
                  </a:lnTo>
                  <a:lnTo>
                    <a:pt x="1774899" y="3232705"/>
                  </a:lnTo>
                  <a:lnTo>
                    <a:pt x="1725827" y="3234762"/>
                  </a:lnTo>
                  <a:lnTo>
                    <a:pt x="1676400" y="3235452"/>
                  </a:lnTo>
                  <a:lnTo>
                    <a:pt x="1626972" y="3234762"/>
                  </a:lnTo>
                  <a:lnTo>
                    <a:pt x="1577900" y="3232705"/>
                  </a:lnTo>
                  <a:lnTo>
                    <a:pt x="1529203" y="3229301"/>
                  </a:lnTo>
                  <a:lnTo>
                    <a:pt x="1480900" y="3224568"/>
                  </a:lnTo>
                  <a:lnTo>
                    <a:pt x="1433010" y="3218525"/>
                  </a:lnTo>
                  <a:lnTo>
                    <a:pt x="1385555" y="3211191"/>
                  </a:lnTo>
                  <a:lnTo>
                    <a:pt x="1338552" y="3202585"/>
                  </a:lnTo>
                  <a:lnTo>
                    <a:pt x="1292023" y="3192726"/>
                  </a:lnTo>
                  <a:lnTo>
                    <a:pt x="1245986" y="3181633"/>
                  </a:lnTo>
                  <a:lnTo>
                    <a:pt x="1200461" y="3169325"/>
                  </a:lnTo>
                  <a:lnTo>
                    <a:pt x="1155468" y="3155821"/>
                  </a:lnTo>
                  <a:lnTo>
                    <a:pt x="1111027" y="3141140"/>
                  </a:lnTo>
                  <a:lnTo>
                    <a:pt x="1067157" y="3125301"/>
                  </a:lnTo>
                  <a:lnTo>
                    <a:pt x="1023877" y="3108323"/>
                  </a:lnTo>
                  <a:lnTo>
                    <a:pt x="981209" y="3090224"/>
                  </a:lnTo>
                  <a:lnTo>
                    <a:pt x="939170" y="3071024"/>
                  </a:lnTo>
                  <a:lnTo>
                    <a:pt x="897781" y="3050742"/>
                  </a:lnTo>
                  <a:lnTo>
                    <a:pt x="857062" y="3029396"/>
                  </a:lnTo>
                  <a:lnTo>
                    <a:pt x="817032" y="3007006"/>
                  </a:lnTo>
                  <a:lnTo>
                    <a:pt x="777710" y="2983591"/>
                  </a:lnTo>
                  <a:lnTo>
                    <a:pt x="739117" y="2959169"/>
                  </a:lnTo>
                  <a:lnTo>
                    <a:pt x="701272" y="2933760"/>
                  </a:lnTo>
                  <a:lnTo>
                    <a:pt x="664195" y="2907382"/>
                  </a:lnTo>
                  <a:lnTo>
                    <a:pt x="627905" y="2880055"/>
                  </a:lnTo>
                  <a:lnTo>
                    <a:pt x="592423" y="2851797"/>
                  </a:lnTo>
                  <a:lnTo>
                    <a:pt x="557767" y="2822628"/>
                  </a:lnTo>
                  <a:lnTo>
                    <a:pt x="523957" y="2792566"/>
                  </a:lnTo>
                  <a:lnTo>
                    <a:pt x="491013" y="2761630"/>
                  </a:lnTo>
                  <a:lnTo>
                    <a:pt x="458955" y="2729840"/>
                  </a:lnTo>
                  <a:lnTo>
                    <a:pt x="427803" y="2697214"/>
                  </a:lnTo>
                  <a:lnTo>
                    <a:pt x="397575" y="2663771"/>
                  </a:lnTo>
                  <a:lnTo>
                    <a:pt x="368292" y="2629530"/>
                  </a:lnTo>
                  <a:lnTo>
                    <a:pt x="339973" y="2594511"/>
                  </a:lnTo>
                  <a:lnTo>
                    <a:pt x="312639" y="2558732"/>
                  </a:lnTo>
                  <a:lnTo>
                    <a:pt x="286308" y="2522211"/>
                  </a:lnTo>
                  <a:lnTo>
                    <a:pt x="261000" y="2484969"/>
                  </a:lnTo>
                  <a:lnTo>
                    <a:pt x="236735" y="2447024"/>
                  </a:lnTo>
                  <a:lnTo>
                    <a:pt x="213533" y="2408395"/>
                  </a:lnTo>
                  <a:lnTo>
                    <a:pt x="191412" y="2369101"/>
                  </a:lnTo>
                  <a:lnTo>
                    <a:pt x="170394" y="2329160"/>
                  </a:lnTo>
                  <a:lnTo>
                    <a:pt x="150498" y="2288593"/>
                  </a:lnTo>
                  <a:lnTo>
                    <a:pt x="131742" y="2247417"/>
                  </a:lnTo>
                  <a:lnTo>
                    <a:pt x="114148" y="2205653"/>
                  </a:lnTo>
                  <a:lnTo>
                    <a:pt x="97733" y="2163318"/>
                  </a:lnTo>
                  <a:lnTo>
                    <a:pt x="82520" y="2120431"/>
                  </a:lnTo>
                  <a:lnTo>
                    <a:pt x="68526" y="2077013"/>
                  </a:lnTo>
                  <a:lnTo>
                    <a:pt x="55771" y="2033081"/>
                  </a:lnTo>
                  <a:lnTo>
                    <a:pt x="44275" y="1988655"/>
                  </a:lnTo>
                  <a:lnTo>
                    <a:pt x="34059" y="1943754"/>
                  </a:lnTo>
                  <a:lnTo>
                    <a:pt x="25141" y="1898396"/>
                  </a:lnTo>
                  <a:lnTo>
                    <a:pt x="17540" y="1852600"/>
                  </a:lnTo>
                  <a:lnTo>
                    <a:pt x="11278" y="1806386"/>
                  </a:lnTo>
                  <a:lnTo>
                    <a:pt x="6373" y="1759773"/>
                  </a:lnTo>
                  <a:lnTo>
                    <a:pt x="2845" y="1712779"/>
                  </a:lnTo>
                  <a:lnTo>
                    <a:pt x="714" y="1665424"/>
                  </a:lnTo>
                  <a:lnTo>
                    <a:pt x="0" y="1617726"/>
                  </a:lnTo>
                  <a:close/>
                </a:path>
              </a:pathLst>
            </a:custGeom>
            <a:ln w="50800">
              <a:solidFill>
                <a:srgbClr val="FF66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44619" y="3812666"/>
              <a:ext cx="720090" cy="2079625"/>
            </a:xfrm>
            <a:custGeom>
              <a:avLst/>
              <a:gdLst/>
              <a:ahLst/>
              <a:cxnLst/>
              <a:rect l="l" t="t" r="r" b="b"/>
              <a:pathLst>
                <a:path w="720089" h="2079625">
                  <a:moveTo>
                    <a:pt x="0" y="0"/>
                  </a:moveTo>
                  <a:lnTo>
                    <a:pt x="719708" y="2079091"/>
                  </a:lnTo>
                </a:path>
              </a:pathLst>
            </a:custGeom>
            <a:ln w="508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945128" y="5892495"/>
            <a:ext cx="1838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Air</a:t>
            </a:r>
            <a:r>
              <a:rPr sz="2400" b="1" spc="-8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Trapping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752600" y="5166359"/>
            <a:ext cx="1219200" cy="396240"/>
            <a:chOff x="1752600" y="5166359"/>
            <a:chExt cx="1219200" cy="396240"/>
          </a:xfrm>
        </p:grpSpPr>
        <p:sp>
          <p:nvSpPr>
            <p:cNvPr id="16" name="object 16"/>
            <p:cNvSpPr/>
            <p:nvPr/>
          </p:nvSpPr>
          <p:spPr>
            <a:xfrm>
              <a:off x="1752600" y="5349239"/>
              <a:ext cx="1219200" cy="152400"/>
            </a:xfrm>
            <a:custGeom>
              <a:avLst/>
              <a:gdLst/>
              <a:ahLst/>
              <a:cxnLst/>
              <a:rect l="l" t="t" r="r" b="b"/>
              <a:pathLst>
                <a:path w="1219200" h="152400">
                  <a:moveTo>
                    <a:pt x="65722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657225" y="152400"/>
                  </a:lnTo>
                  <a:lnTo>
                    <a:pt x="657225" y="0"/>
                  </a:lnTo>
                  <a:close/>
                </a:path>
                <a:path w="1219200" h="152400">
                  <a:moveTo>
                    <a:pt x="1219200" y="0"/>
                  </a:moveTo>
                  <a:lnTo>
                    <a:pt x="714375" y="0"/>
                  </a:lnTo>
                  <a:lnTo>
                    <a:pt x="714375" y="152400"/>
                  </a:lnTo>
                  <a:lnTo>
                    <a:pt x="1219200" y="152400"/>
                  </a:lnTo>
                  <a:lnTo>
                    <a:pt x="121920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38400" y="5166359"/>
              <a:ext cx="0" cy="396240"/>
            </a:xfrm>
            <a:custGeom>
              <a:avLst/>
              <a:gdLst/>
              <a:ahLst/>
              <a:cxnLst/>
              <a:rect l="l" t="t" r="r" b="b"/>
              <a:pathLst>
                <a:path h="396239">
                  <a:moveTo>
                    <a:pt x="0" y="0"/>
                  </a:moveTo>
                  <a:lnTo>
                    <a:pt x="0" y="396239"/>
                  </a:lnTo>
                </a:path>
              </a:pathLst>
            </a:custGeom>
            <a:ln w="57150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063" y="6474967"/>
            <a:ext cx="52501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Janssens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JP,</a:t>
            </a: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al.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J Pain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Symptom</a:t>
            </a:r>
            <a:r>
              <a:rPr sz="14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Manage.</a:t>
            </a:r>
            <a:r>
              <a:rPr sz="14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2000;19:378-392.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676406"/>
            <a:ext cx="4214206" cy="49209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800" y="1569719"/>
            <a:ext cx="4038525" cy="50307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46575" y="6355791"/>
            <a:ext cx="427990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Mughal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M.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M.,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Culver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D.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A.,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Minai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O.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A.,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et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al.</a:t>
            </a:r>
            <a:r>
              <a:rPr sz="1000" spc="-5" dirty="0">
                <a:latin typeface="Arial"/>
                <a:cs typeface="Arial"/>
              </a:rPr>
              <a:t> (2005),</a:t>
            </a:r>
            <a:r>
              <a:rPr sz="1000" spc="-10" dirty="0">
                <a:latin typeface="Arial"/>
                <a:cs typeface="Arial"/>
              </a:rPr>
              <a:t> "Auto-positive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end- 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expiratory</a:t>
            </a:r>
            <a:r>
              <a:rPr sz="1000" spc="-5" dirty="0">
                <a:latin typeface="Arial"/>
                <a:cs typeface="Arial"/>
              </a:rPr>
              <a:t> pressure: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mechanisms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and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treatment",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Cleve</a:t>
            </a:r>
            <a:r>
              <a:rPr sz="1000" i="1" spc="10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Clin</a:t>
            </a:r>
            <a:r>
              <a:rPr sz="1000" i="1" spc="1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J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Med</a:t>
            </a:r>
            <a:r>
              <a:rPr sz="1000" spc="-10" dirty="0">
                <a:latin typeface="Arial"/>
                <a:cs typeface="Arial"/>
              </a:rPr>
              <a:t>,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72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(9), </a:t>
            </a:r>
            <a:r>
              <a:rPr sz="1000" spc="-26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801-9.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9862" rIns="0" bIns="0" rtlCol="0">
            <a:spAutoFit/>
          </a:bodyPr>
          <a:lstStyle/>
          <a:p>
            <a:pPr marL="2450465" marR="5080" indent="-2176780">
              <a:lnSpc>
                <a:spcPct val="100000"/>
              </a:lnSpc>
              <a:spcBef>
                <a:spcPts val="95"/>
              </a:spcBef>
            </a:pPr>
            <a:r>
              <a:rPr sz="2800" b="0" spc="-10" dirty="0">
                <a:latin typeface="Arial"/>
                <a:cs typeface="Arial"/>
              </a:rPr>
              <a:t>iPEEP </a:t>
            </a:r>
            <a:r>
              <a:rPr sz="2800" b="0" spc="-5" dirty="0">
                <a:latin typeface="Arial"/>
                <a:cs typeface="Arial"/>
              </a:rPr>
              <a:t>hình thành </a:t>
            </a:r>
            <a:r>
              <a:rPr sz="2800" b="0" dirty="0">
                <a:latin typeface="Arial"/>
                <a:cs typeface="Arial"/>
              </a:rPr>
              <a:t>và </a:t>
            </a:r>
            <a:r>
              <a:rPr sz="2800" b="0" spc="-5" dirty="0">
                <a:latin typeface="Arial"/>
                <a:cs typeface="Arial"/>
              </a:rPr>
              <a:t>gây </a:t>
            </a:r>
            <a:r>
              <a:rPr sz="2800" b="0" dirty="0">
                <a:latin typeface="Arial"/>
                <a:cs typeface="Arial"/>
              </a:rPr>
              <a:t>tăng công hô </a:t>
            </a:r>
            <a:r>
              <a:rPr sz="2800" b="0" spc="-5" dirty="0">
                <a:latin typeface="Arial"/>
                <a:cs typeface="Arial"/>
              </a:rPr>
              <a:t>hấp trong </a:t>
            </a:r>
            <a:r>
              <a:rPr sz="2800" b="0" spc="-76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tắc nghẽn</a:t>
            </a:r>
            <a:r>
              <a:rPr sz="2800" b="0" spc="15" dirty="0">
                <a:latin typeface="Arial"/>
                <a:cs typeface="Arial"/>
              </a:rPr>
              <a:t> </a:t>
            </a:r>
            <a:r>
              <a:rPr sz="2800" b="0" spc="-10" dirty="0">
                <a:latin typeface="Arial"/>
                <a:cs typeface="Arial"/>
              </a:rPr>
              <a:t>đường</a:t>
            </a:r>
            <a:r>
              <a:rPr sz="2800" b="0" spc="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thở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6538" y="827608"/>
            <a:ext cx="409130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76A2"/>
                </a:solidFill>
                <a:latin typeface="Arial"/>
                <a:cs typeface="Arial"/>
              </a:rPr>
              <a:t>PHÁT</a:t>
            </a:r>
            <a:r>
              <a:rPr sz="2800" spc="-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76A2"/>
                </a:solidFill>
                <a:latin typeface="Arial"/>
                <a:cs typeface="Arial"/>
              </a:rPr>
              <a:t>HIỆN</a:t>
            </a:r>
            <a:r>
              <a:rPr sz="2800" spc="-2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6A2"/>
                </a:solidFill>
                <a:latin typeface="Arial"/>
                <a:cs typeface="Arial"/>
              </a:rPr>
              <a:t>AUTO</a:t>
            </a:r>
            <a:r>
              <a:rPr sz="2800" spc="-1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6A2"/>
                </a:solidFill>
                <a:latin typeface="Arial"/>
                <a:cs typeface="Arial"/>
              </a:rPr>
              <a:t>PEEP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2311" y="1700783"/>
            <a:ext cx="7271004" cy="43921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1372" y="1429511"/>
            <a:ext cx="7001509" cy="5293360"/>
            <a:chOff x="1071372" y="1429511"/>
            <a:chExt cx="7001509" cy="5293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1372" y="1429511"/>
              <a:ext cx="7001256" cy="52928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01006" y="3429761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0" y="285750"/>
                  </a:moveTo>
                  <a:lnTo>
                    <a:pt x="3738" y="239388"/>
                  </a:lnTo>
                  <a:lnTo>
                    <a:pt x="14563" y="195413"/>
                  </a:lnTo>
                  <a:lnTo>
                    <a:pt x="31886" y="154411"/>
                  </a:lnTo>
                  <a:lnTo>
                    <a:pt x="55120" y="116970"/>
                  </a:lnTo>
                  <a:lnTo>
                    <a:pt x="83677" y="83677"/>
                  </a:lnTo>
                  <a:lnTo>
                    <a:pt x="116970" y="55120"/>
                  </a:lnTo>
                  <a:lnTo>
                    <a:pt x="154411" y="31886"/>
                  </a:lnTo>
                  <a:lnTo>
                    <a:pt x="195413" y="14563"/>
                  </a:lnTo>
                  <a:lnTo>
                    <a:pt x="239388" y="3738"/>
                  </a:lnTo>
                  <a:lnTo>
                    <a:pt x="285750" y="0"/>
                  </a:lnTo>
                  <a:lnTo>
                    <a:pt x="332111" y="3738"/>
                  </a:lnTo>
                  <a:lnTo>
                    <a:pt x="376086" y="14563"/>
                  </a:lnTo>
                  <a:lnTo>
                    <a:pt x="417088" y="31886"/>
                  </a:lnTo>
                  <a:lnTo>
                    <a:pt x="454529" y="55120"/>
                  </a:lnTo>
                  <a:lnTo>
                    <a:pt x="487822" y="83677"/>
                  </a:lnTo>
                  <a:lnTo>
                    <a:pt x="516379" y="116970"/>
                  </a:lnTo>
                  <a:lnTo>
                    <a:pt x="539613" y="154411"/>
                  </a:lnTo>
                  <a:lnTo>
                    <a:pt x="556936" y="195413"/>
                  </a:lnTo>
                  <a:lnTo>
                    <a:pt x="567761" y="239388"/>
                  </a:lnTo>
                  <a:lnTo>
                    <a:pt x="571500" y="285750"/>
                  </a:lnTo>
                  <a:lnTo>
                    <a:pt x="567761" y="332111"/>
                  </a:lnTo>
                  <a:lnTo>
                    <a:pt x="556936" y="376086"/>
                  </a:lnTo>
                  <a:lnTo>
                    <a:pt x="539613" y="417088"/>
                  </a:lnTo>
                  <a:lnTo>
                    <a:pt x="516379" y="454529"/>
                  </a:lnTo>
                  <a:lnTo>
                    <a:pt x="487822" y="487822"/>
                  </a:lnTo>
                  <a:lnTo>
                    <a:pt x="454529" y="516379"/>
                  </a:lnTo>
                  <a:lnTo>
                    <a:pt x="417088" y="539613"/>
                  </a:lnTo>
                  <a:lnTo>
                    <a:pt x="376086" y="556936"/>
                  </a:lnTo>
                  <a:lnTo>
                    <a:pt x="332111" y="567761"/>
                  </a:lnTo>
                  <a:lnTo>
                    <a:pt x="285750" y="571500"/>
                  </a:lnTo>
                  <a:lnTo>
                    <a:pt x="239388" y="567761"/>
                  </a:lnTo>
                  <a:lnTo>
                    <a:pt x="195413" y="556936"/>
                  </a:lnTo>
                  <a:lnTo>
                    <a:pt x="154411" y="539613"/>
                  </a:lnTo>
                  <a:lnTo>
                    <a:pt x="116970" y="516379"/>
                  </a:lnTo>
                  <a:lnTo>
                    <a:pt x="83677" y="487822"/>
                  </a:lnTo>
                  <a:lnTo>
                    <a:pt x="55120" y="454529"/>
                  </a:lnTo>
                  <a:lnTo>
                    <a:pt x="31886" y="417088"/>
                  </a:lnTo>
                  <a:lnTo>
                    <a:pt x="14563" y="376086"/>
                  </a:lnTo>
                  <a:lnTo>
                    <a:pt x="3738" y="332111"/>
                  </a:lnTo>
                  <a:lnTo>
                    <a:pt x="0" y="2857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77820" y="815085"/>
            <a:ext cx="43910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76A2"/>
                </a:solidFill>
                <a:latin typeface="Arial"/>
                <a:cs typeface="Arial"/>
              </a:rPr>
              <a:t>PHÁT</a:t>
            </a:r>
            <a:r>
              <a:rPr sz="3000" spc="-4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0076A2"/>
                </a:solidFill>
                <a:latin typeface="Arial"/>
                <a:cs typeface="Arial"/>
              </a:rPr>
              <a:t>HIỆN</a:t>
            </a:r>
            <a:r>
              <a:rPr sz="3000" spc="-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0076A2"/>
                </a:solidFill>
                <a:latin typeface="Arial"/>
                <a:cs typeface="Arial"/>
              </a:rPr>
              <a:t>AUTO</a:t>
            </a:r>
            <a:r>
              <a:rPr sz="3000" spc="-3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0076A2"/>
                </a:solidFill>
                <a:latin typeface="Arial"/>
                <a:cs typeface="Arial"/>
              </a:rPr>
              <a:t>PEEP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5755" y="1429510"/>
            <a:ext cx="7048500" cy="5347970"/>
            <a:chOff x="1095755" y="1429510"/>
            <a:chExt cx="7048500" cy="5347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5755" y="1429510"/>
              <a:ext cx="7048500" cy="534771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59273" y="3429762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0" y="285750"/>
                  </a:moveTo>
                  <a:lnTo>
                    <a:pt x="3738" y="239388"/>
                  </a:lnTo>
                  <a:lnTo>
                    <a:pt x="14563" y="195413"/>
                  </a:lnTo>
                  <a:lnTo>
                    <a:pt x="31886" y="154411"/>
                  </a:lnTo>
                  <a:lnTo>
                    <a:pt x="55120" y="116970"/>
                  </a:lnTo>
                  <a:lnTo>
                    <a:pt x="83677" y="83677"/>
                  </a:lnTo>
                  <a:lnTo>
                    <a:pt x="116970" y="55120"/>
                  </a:lnTo>
                  <a:lnTo>
                    <a:pt x="154411" y="31886"/>
                  </a:lnTo>
                  <a:lnTo>
                    <a:pt x="195413" y="14563"/>
                  </a:lnTo>
                  <a:lnTo>
                    <a:pt x="239388" y="3738"/>
                  </a:lnTo>
                  <a:lnTo>
                    <a:pt x="285750" y="0"/>
                  </a:lnTo>
                  <a:lnTo>
                    <a:pt x="332111" y="3738"/>
                  </a:lnTo>
                  <a:lnTo>
                    <a:pt x="376086" y="14563"/>
                  </a:lnTo>
                  <a:lnTo>
                    <a:pt x="417088" y="31886"/>
                  </a:lnTo>
                  <a:lnTo>
                    <a:pt x="454529" y="55120"/>
                  </a:lnTo>
                  <a:lnTo>
                    <a:pt x="487822" y="83677"/>
                  </a:lnTo>
                  <a:lnTo>
                    <a:pt x="516379" y="116970"/>
                  </a:lnTo>
                  <a:lnTo>
                    <a:pt x="539613" y="154411"/>
                  </a:lnTo>
                  <a:lnTo>
                    <a:pt x="556936" y="195413"/>
                  </a:lnTo>
                  <a:lnTo>
                    <a:pt x="567761" y="239388"/>
                  </a:lnTo>
                  <a:lnTo>
                    <a:pt x="571500" y="285750"/>
                  </a:lnTo>
                  <a:lnTo>
                    <a:pt x="567761" y="332111"/>
                  </a:lnTo>
                  <a:lnTo>
                    <a:pt x="556936" y="376086"/>
                  </a:lnTo>
                  <a:lnTo>
                    <a:pt x="539613" y="417088"/>
                  </a:lnTo>
                  <a:lnTo>
                    <a:pt x="516379" y="454529"/>
                  </a:lnTo>
                  <a:lnTo>
                    <a:pt x="487822" y="487822"/>
                  </a:lnTo>
                  <a:lnTo>
                    <a:pt x="454529" y="516379"/>
                  </a:lnTo>
                  <a:lnTo>
                    <a:pt x="417088" y="539613"/>
                  </a:lnTo>
                  <a:lnTo>
                    <a:pt x="376086" y="556936"/>
                  </a:lnTo>
                  <a:lnTo>
                    <a:pt x="332111" y="567761"/>
                  </a:lnTo>
                  <a:lnTo>
                    <a:pt x="285750" y="571500"/>
                  </a:lnTo>
                  <a:lnTo>
                    <a:pt x="239388" y="567761"/>
                  </a:lnTo>
                  <a:lnTo>
                    <a:pt x="195413" y="556936"/>
                  </a:lnTo>
                  <a:lnTo>
                    <a:pt x="154411" y="539613"/>
                  </a:lnTo>
                  <a:lnTo>
                    <a:pt x="116970" y="516379"/>
                  </a:lnTo>
                  <a:lnTo>
                    <a:pt x="83677" y="487822"/>
                  </a:lnTo>
                  <a:lnTo>
                    <a:pt x="55120" y="454529"/>
                  </a:lnTo>
                  <a:lnTo>
                    <a:pt x="31886" y="417088"/>
                  </a:lnTo>
                  <a:lnTo>
                    <a:pt x="14563" y="376086"/>
                  </a:lnTo>
                  <a:lnTo>
                    <a:pt x="3738" y="332111"/>
                  </a:lnTo>
                  <a:lnTo>
                    <a:pt x="0" y="2857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77820" y="738885"/>
            <a:ext cx="43910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76A2"/>
                </a:solidFill>
                <a:latin typeface="Arial"/>
                <a:cs typeface="Arial"/>
              </a:rPr>
              <a:t>PHÁT</a:t>
            </a:r>
            <a:r>
              <a:rPr sz="3000" spc="-4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0076A2"/>
                </a:solidFill>
                <a:latin typeface="Arial"/>
                <a:cs typeface="Arial"/>
              </a:rPr>
              <a:t>HIỆN</a:t>
            </a:r>
            <a:r>
              <a:rPr sz="3000" spc="-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0076A2"/>
                </a:solidFill>
                <a:latin typeface="Arial"/>
                <a:cs typeface="Arial"/>
              </a:rPr>
              <a:t>AUTO</a:t>
            </a:r>
            <a:r>
              <a:rPr sz="3000" spc="-3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0076A2"/>
                </a:solidFill>
                <a:latin typeface="Arial"/>
                <a:cs typeface="Arial"/>
              </a:rPr>
              <a:t>PEEP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3453" y="618490"/>
            <a:ext cx="61982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10" dirty="0">
                <a:solidFill>
                  <a:srgbClr val="0076A2"/>
                </a:solidFill>
                <a:latin typeface="Arial"/>
                <a:cs typeface="Arial"/>
              </a:rPr>
              <a:t>Đo</a:t>
            </a:r>
            <a:r>
              <a:rPr sz="2800" b="0" spc="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800" b="0" spc="-5" dirty="0">
                <a:solidFill>
                  <a:srgbClr val="0076A2"/>
                </a:solidFill>
                <a:latin typeface="Arial"/>
                <a:cs typeface="Arial"/>
              </a:rPr>
              <a:t>auto-PEEP</a:t>
            </a:r>
            <a:r>
              <a:rPr sz="2800" b="0" spc="-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800" b="0" dirty="0">
                <a:solidFill>
                  <a:srgbClr val="0076A2"/>
                </a:solidFill>
                <a:latin typeface="Arial"/>
                <a:cs typeface="Arial"/>
              </a:rPr>
              <a:t>trên </a:t>
            </a:r>
            <a:r>
              <a:rPr sz="2800" b="0" spc="-5" dirty="0">
                <a:solidFill>
                  <a:srgbClr val="0076A2"/>
                </a:solidFill>
                <a:latin typeface="Arial"/>
                <a:cs typeface="Arial"/>
              </a:rPr>
              <a:t>máy</a:t>
            </a:r>
            <a:r>
              <a:rPr sz="2800" b="0" spc="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800" b="0" spc="-5" dirty="0">
                <a:solidFill>
                  <a:srgbClr val="0076A2"/>
                </a:solidFill>
                <a:latin typeface="Arial"/>
                <a:cs typeface="Arial"/>
              </a:rPr>
              <a:t>Drager</a:t>
            </a:r>
            <a:r>
              <a:rPr sz="2800" b="0" spc="2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800" b="0" spc="-5" dirty="0">
                <a:solidFill>
                  <a:srgbClr val="0076A2"/>
                </a:solidFill>
                <a:latin typeface="Arial"/>
                <a:cs typeface="Arial"/>
              </a:rPr>
              <a:t>Evita</a:t>
            </a:r>
            <a:r>
              <a:rPr sz="2800" b="0" spc="1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z="2800" b="0" spc="-5" dirty="0">
                <a:solidFill>
                  <a:srgbClr val="0076A2"/>
                </a:solidFill>
                <a:latin typeface="Arial"/>
                <a:cs typeface="Arial"/>
              </a:rPr>
              <a:t>4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55904" y="1126236"/>
            <a:ext cx="8159750" cy="4651375"/>
            <a:chOff x="755904" y="1126236"/>
            <a:chExt cx="8159750" cy="46513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904" y="1126236"/>
              <a:ext cx="6269736" cy="46512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0400" y="3438143"/>
              <a:ext cx="1905000" cy="190499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1019" y="5807151"/>
            <a:ext cx="69253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Book Antiqua"/>
                <a:cs typeface="Book Antiqua"/>
              </a:rPr>
              <a:t>Ch</a:t>
            </a:r>
            <a:r>
              <a:rPr sz="2400" b="1" spc="-5" dirty="0">
                <a:latin typeface="Cambria"/>
                <a:cs typeface="Cambria"/>
              </a:rPr>
              <a:t>ỉ</a:t>
            </a:r>
            <a:r>
              <a:rPr sz="2400" b="1" spc="60" dirty="0">
                <a:latin typeface="Cambria"/>
                <a:cs typeface="Cambria"/>
              </a:rPr>
              <a:t> </a:t>
            </a:r>
            <a:r>
              <a:rPr sz="2400" b="1" spc="-5" dirty="0">
                <a:latin typeface="Book Antiqua"/>
                <a:cs typeface="Book Antiqua"/>
              </a:rPr>
              <a:t>c</a:t>
            </a:r>
            <a:r>
              <a:rPr sz="2400" b="1" spc="-5" dirty="0">
                <a:latin typeface="Cambria"/>
                <a:cs typeface="Cambria"/>
              </a:rPr>
              <a:t>ầ</a:t>
            </a:r>
            <a:r>
              <a:rPr sz="2400" b="1" spc="-5" dirty="0">
                <a:latin typeface="Book Antiqua"/>
                <a:cs typeface="Book Antiqua"/>
              </a:rPr>
              <a:t>n b</a:t>
            </a:r>
            <a:r>
              <a:rPr sz="2400" b="1" spc="-5" dirty="0">
                <a:latin typeface="Cambria"/>
                <a:cs typeface="Cambria"/>
              </a:rPr>
              <a:t>ấ</a:t>
            </a:r>
            <a:r>
              <a:rPr sz="2400" b="1" spc="-5" dirty="0">
                <a:latin typeface="Book Antiqua"/>
                <a:cs typeface="Book Antiqua"/>
              </a:rPr>
              <a:t>m</a:t>
            </a:r>
            <a:r>
              <a:rPr sz="2400" b="1" spc="-10" dirty="0">
                <a:latin typeface="Book Antiqua"/>
                <a:cs typeface="Book Antiqua"/>
              </a:rPr>
              <a:t> </a:t>
            </a:r>
            <a:r>
              <a:rPr sz="2400" b="1" dirty="0">
                <a:latin typeface="Book Antiqua"/>
                <a:cs typeface="Book Antiqua"/>
              </a:rPr>
              <a:t>“start”</a:t>
            </a:r>
            <a:r>
              <a:rPr sz="2400" b="1" spc="-20" dirty="0">
                <a:latin typeface="Book Antiqua"/>
                <a:cs typeface="Book Antiqua"/>
              </a:rPr>
              <a:t> </a:t>
            </a:r>
            <a:r>
              <a:rPr sz="2400" b="1" spc="-5" dirty="0">
                <a:latin typeface="Book Antiqua"/>
                <a:cs typeface="Book Antiqua"/>
              </a:rPr>
              <a:t>máy</a:t>
            </a:r>
            <a:r>
              <a:rPr sz="2400" b="1" dirty="0">
                <a:latin typeface="Book Antiqua"/>
                <a:cs typeface="Book Antiqua"/>
              </a:rPr>
              <a:t> đo</a:t>
            </a:r>
            <a:r>
              <a:rPr sz="2400" b="1" spc="-10" dirty="0">
                <a:latin typeface="Book Antiqua"/>
                <a:cs typeface="Book Antiqua"/>
              </a:rPr>
              <a:t> </a:t>
            </a:r>
            <a:r>
              <a:rPr sz="2400" b="1" spc="-5" dirty="0">
                <a:latin typeface="Book Antiqua"/>
                <a:cs typeface="Book Antiqua"/>
              </a:rPr>
              <a:t>và</a:t>
            </a:r>
            <a:r>
              <a:rPr sz="2400" b="1" dirty="0">
                <a:latin typeface="Book Antiqua"/>
                <a:cs typeface="Book Antiqua"/>
              </a:rPr>
              <a:t> hi</a:t>
            </a:r>
            <a:r>
              <a:rPr sz="2400" b="1" dirty="0">
                <a:latin typeface="Cambria"/>
                <a:cs typeface="Cambria"/>
              </a:rPr>
              <a:t>ệ</a:t>
            </a:r>
            <a:r>
              <a:rPr sz="2400" b="1" dirty="0">
                <a:latin typeface="Book Antiqua"/>
                <a:cs typeface="Book Antiqua"/>
              </a:rPr>
              <a:t>n</a:t>
            </a:r>
            <a:r>
              <a:rPr sz="2400" b="1" spc="-20" dirty="0">
                <a:latin typeface="Book Antiqua"/>
                <a:cs typeface="Book Antiqua"/>
              </a:rPr>
              <a:t> </a:t>
            </a:r>
            <a:r>
              <a:rPr sz="2400" b="1" dirty="0">
                <a:latin typeface="Book Antiqua"/>
                <a:cs typeface="Book Antiqua"/>
              </a:rPr>
              <a:t>lên</a:t>
            </a:r>
            <a:r>
              <a:rPr sz="2400" b="1" spc="-10" dirty="0">
                <a:latin typeface="Book Antiqua"/>
                <a:cs typeface="Book Antiqua"/>
              </a:rPr>
              <a:t> </a:t>
            </a:r>
            <a:r>
              <a:rPr sz="2400" b="1" spc="-5" dirty="0">
                <a:latin typeface="Book Antiqua"/>
                <a:cs typeface="Book Antiqua"/>
              </a:rPr>
              <a:t>màn</a:t>
            </a:r>
            <a:r>
              <a:rPr sz="2400" b="1" spc="-10" dirty="0">
                <a:latin typeface="Book Antiqua"/>
                <a:cs typeface="Book Antiqua"/>
              </a:rPr>
              <a:t> </a:t>
            </a:r>
            <a:r>
              <a:rPr sz="2400" b="1" dirty="0">
                <a:latin typeface="Book Antiqua"/>
                <a:cs typeface="Book Antiqua"/>
              </a:rPr>
              <a:t>hình</a:t>
            </a:r>
            <a:endParaRPr sz="2400">
              <a:latin typeface="Book Antiqua"/>
              <a:cs typeface="Book Antiqu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50661" y="3798061"/>
            <a:ext cx="330200" cy="711200"/>
            <a:chOff x="5550661" y="3798061"/>
            <a:chExt cx="330200" cy="711200"/>
          </a:xfrm>
        </p:grpSpPr>
        <p:sp>
          <p:nvSpPr>
            <p:cNvPr id="8" name="object 8"/>
            <p:cNvSpPr/>
            <p:nvPr/>
          </p:nvSpPr>
          <p:spPr>
            <a:xfrm>
              <a:off x="5563361" y="3810761"/>
              <a:ext cx="304800" cy="685800"/>
            </a:xfrm>
            <a:custGeom>
              <a:avLst/>
              <a:gdLst/>
              <a:ahLst/>
              <a:cxnLst/>
              <a:rect l="l" t="t" r="r" b="b"/>
              <a:pathLst>
                <a:path w="304800" h="685800">
                  <a:moveTo>
                    <a:pt x="152400" y="0"/>
                  </a:moveTo>
                  <a:lnTo>
                    <a:pt x="0" y="152400"/>
                  </a:lnTo>
                  <a:lnTo>
                    <a:pt x="76200" y="152400"/>
                  </a:lnTo>
                  <a:lnTo>
                    <a:pt x="76200" y="685800"/>
                  </a:lnTo>
                  <a:lnTo>
                    <a:pt x="228600" y="685800"/>
                  </a:lnTo>
                  <a:lnTo>
                    <a:pt x="228600" y="152400"/>
                  </a:lnTo>
                  <a:lnTo>
                    <a:pt x="304800" y="1524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63361" y="3810761"/>
              <a:ext cx="304800" cy="685800"/>
            </a:xfrm>
            <a:custGeom>
              <a:avLst/>
              <a:gdLst/>
              <a:ahLst/>
              <a:cxnLst/>
              <a:rect l="l" t="t" r="r" b="b"/>
              <a:pathLst>
                <a:path w="304800" h="685800">
                  <a:moveTo>
                    <a:pt x="304800" y="152400"/>
                  </a:moveTo>
                  <a:lnTo>
                    <a:pt x="228600" y="152400"/>
                  </a:lnTo>
                  <a:lnTo>
                    <a:pt x="228600" y="685800"/>
                  </a:lnTo>
                  <a:lnTo>
                    <a:pt x="76200" y="685800"/>
                  </a:lnTo>
                  <a:lnTo>
                    <a:pt x="76200" y="152400"/>
                  </a:lnTo>
                  <a:lnTo>
                    <a:pt x="0" y="152400"/>
                  </a:lnTo>
                  <a:lnTo>
                    <a:pt x="152400" y="0"/>
                  </a:lnTo>
                  <a:lnTo>
                    <a:pt x="304800" y="152400"/>
                  </a:lnTo>
                  <a:close/>
                </a:path>
              </a:pathLst>
            </a:custGeom>
            <a:ln w="25400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900" y="725169"/>
            <a:ext cx="82575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721360" algn="l"/>
                <a:tab pos="2035175" algn="l"/>
                <a:tab pos="2824480" algn="l"/>
                <a:tab pos="4121785" algn="l"/>
                <a:tab pos="5266690" algn="l"/>
                <a:tab pos="6033135" algn="l"/>
                <a:tab pos="6802755" algn="l"/>
                <a:tab pos="7770495" algn="l"/>
              </a:tabLst>
            </a:pPr>
            <a:r>
              <a:rPr sz="2800" b="0" spc="-5" dirty="0">
                <a:latin typeface="Arial"/>
                <a:cs typeface="Arial"/>
              </a:rPr>
              <a:t>Cài	ePEEP	tr</a:t>
            </a:r>
            <a:r>
              <a:rPr sz="2800" b="0" spc="5" dirty="0">
                <a:latin typeface="Arial"/>
                <a:cs typeface="Arial"/>
              </a:rPr>
              <a:t>ê</a:t>
            </a:r>
            <a:r>
              <a:rPr sz="2800" b="0" spc="-5" dirty="0">
                <a:latin typeface="Arial"/>
                <a:cs typeface="Arial"/>
              </a:rPr>
              <a:t>n</a:t>
            </a:r>
            <a:r>
              <a:rPr sz="2800" b="0" dirty="0">
                <a:latin typeface="Arial"/>
                <a:cs typeface="Arial"/>
              </a:rPr>
              <a:t>	</a:t>
            </a:r>
            <a:r>
              <a:rPr sz="2800" b="0" spc="-15" dirty="0">
                <a:latin typeface="Arial"/>
                <a:cs typeface="Arial"/>
              </a:rPr>
              <a:t>i</a:t>
            </a:r>
            <a:r>
              <a:rPr sz="2800" b="0" spc="-5" dirty="0">
                <a:latin typeface="Arial"/>
                <a:cs typeface="Arial"/>
              </a:rPr>
              <a:t>P</a:t>
            </a:r>
            <a:r>
              <a:rPr sz="2800" b="0" spc="-20" dirty="0">
                <a:latin typeface="Arial"/>
                <a:cs typeface="Arial"/>
              </a:rPr>
              <a:t>E</a:t>
            </a:r>
            <a:r>
              <a:rPr sz="2800" b="0" spc="-5" dirty="0">
                <a:latin typeface="Arial"/>
                <a:cs typeface="Arial"/>
              </a:rPr>
              <a:t>E</a:t>
            </a:r>
            <a:r>
              <a:rPr sz="2800" b="0" spc="-15" dirty="0">
                <a:latin typeface="Arial"/>
                <a:cs typeface="Arial"/>
              </a:rPr>
              <a:t>P</a:t>
            </a:r>
            <a:r>
              <a:rPr sz="2800" b="0" spc="-5" dirty="0">
                <a:latin typeface="Arial"/>
                <a:cs typeface="Arial"/>
              </a:rPr>
              <a:t>:</a:t>
            </a:r>
            <a:r>
              <a:rPr sz="2800" b="0" dirty="0">
                <a:latin typeface="Arial"/>
                <a:cs typeface="Arial"/>
              </a:rPr>
              <a:t>	</a:t>
            </a:r>
            <a:r>
              <a:rPr sz="2800" b="0" spc="-5" dirty="0">
                <a:latin typeface="Arial"/>
                <a:cs typeface="Arial"/>
              </a:rPr>
              <a:t>khô</a:t>
            </a:r>
            <a:r>
              <a:rPr sz="2800" b="0" dirty="0">
                <a:latin typeface="Arial"/>
                <a:cs typeface="Arial"/>
              </a:rPr>
              <a:t>n</a:t>
            </a:r>
            <a:r>
              <a:rPr sz="2800" b="0" spc="-5" dirty="0">
                <a:latin typeface="Arial"/>
                <a:cs typeface="Arial"/>
              </a:rPr>
              <a:t>g</a:t>
            </a:r>
            <a:r>
              <a:rPr sz="2800" b="0" dirty="0">
                <a:latin typeface="Arial"/>
                <a:cs typeface="Arial"/>
              </a:rPr>
              <a:t>	</a:t>
            </a:r>
            <a:r>
              <a:rPr sz="2800" b="0" spc="-10" dirty="0">
                <a:latin typeface="Arial"/>
                <a:cs typeface="Arial"/>
              </a:rPr>
              <a:t>g</a:t>
            </a:r>
            <a:r>
              <a:rPr sz="2800" b="0" dirty="0">
                <a:latin typeface="Arial"/>
                <a:cs typeface="Arial"/>
              </a:rPr>
              <a:t>i</a:t>
            </a:r>
            <a:r>
              <a:rPr sz="2800" b="0" spc="-5" dirty="0">
                <a:latin typeface="Arial"/>
                <a:cs typeface="Arial"/>
              </a:rPr>
              <a:t>ới</a:t>
            </a:r>
            <a:r>
              <a:rPr sz="2800" b="0" dirty="0">
                <a:latin typeface="Arial"/>
                <a:cs typeface="Arial"/>
              </a:rPr>
              <a:t>	hạ</a:t>
            </a:r>
            <a:r>
              <a:rPr sz="2800" b="0" spc="-5" dirty="0">
                <a:latin typeface="Arial"/>
                <a:cs typeface="Arial"/>
              </a:rPr>
              <a:t>n</a:t>
            </a:r>
            <a:r>
              <a:rPr sz="2800" b="0" dirty="0">
                <a:latin typeface="Arial"/>
                <a:cs typeface="Arial"/>
              </a:rPr>
              <a:t>	dòn</a:t>
            </a:r>
            <a:r>
              <a:rPr sz="2800" b="0" spc="-5" dirty="0">
                <a:latin typeface="Arial"/>
                <a:cs typeface="Arial"/>
              </a:rPr>
              <a:t>g</a:t>
            </a:r>
            <a:r>
              <a:rPr sz="2800" b="0" dirty="0">
                <a:latin typeface="Arial"/>
                <a:cs typeface="Arial"/>
              </a:rPr>
              <a:t>	</a:t>
            </a:r>
            <a:r>
              <a:rPr sz="2800" b="0" spc="-5" dirty="0">
                <a:latin typeface="Arial"/>
                <a:cs typeface="Arial"/>
              </a:rPr>
              <a:t>khí  thở ra</a:t>
            </a:r>
            <a:r>
              <a:rPr sz="2800" b="0" dirty="0">
                <a:latin typeface="Arial"/>
                <a:cs typeface="Arial"/>
              </a:rPr>
              <a:t> nếu</a:t>
            </a:r>
            <a:r>
              <a:rPr sz="2800" b="0" spc="1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ePEEP</a:t>
            </a:r>
            <a:r>
              <a:rPr sz="2800" b="0" spc="-5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&lt;</a:t>
            </a:r>
            <a:r>
              <a:rPr sz="2800" b="0" dirty="0">
                <a:latin typeface="Arial"/>
                <a:cs typeface="Arial"/>
              </a:rPr>
              <a:t> 75-85%</a:t>
            </a:r>
            <a:r>
              <a:rPr sz="2800" b="0" spc="5" dirty="0">
                <a:latin typeface="Arial"/>
                <a:cs typeface="Arial"/>
              </a:rPr>
              <a:t> </a:t>
            </a:r>
            <a:r>
              <a:rPr sz="2800" b="0" spc="-10" dirty="0">
                <a:latin typeface="Arial"/>
                <a:cs typeface="Arial"/>
              </a:rPr>
              <a:t>iPEEP</a:t>
            </a:r>
            <a:r>
              <a:rPr sz="2800" b="0" spc="-5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trong</a:t>
            </a:r>
            <a:r>
              <a:rPr sz="2800" b="0" spc="10" dirty="0">
                <a:latin typeface="Arial"/>
                <a:cs typeface="Arial"/>
              </a:rPr>
              <a:t> </a:t>
            </a:r>
            <a:r>
              <a:rPr sz="2800" b="0" spc="-10" dirty="0">
                <a:latin typeface="Arial"/>
                <a:cs typeface="Arial"/>
              </a:rPr>
              <a:t>COPD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1676400"/>
            <a:ext cx="4045757" cy="47243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35526" y="6355791"/>
            <a:ext cx="427990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Mughal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M. M.,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Culver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D.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A., Minai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O.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A., et al. (2005),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"Auto-positive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end- 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expiratory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pressure: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mechanisms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and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treatment",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Cleve</a:t>
            </a:r>
            <a:r>
              <a:rPr sz="1000" i="1" spc="1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Clin</a:t>
            </a:r>
            <a:r>
              <a:rPr sz="1000" i="1" spc="1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J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Med</a:t>
            </a:r>
            <a:r>
              <a:rPr sz="1000" spc="-10" dirty="0">
                <a:latin typeface="Arial"/>
                <a:cs typeface="Arial"/>
              </a:rPr>
              <a:t>,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72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(9), </a:t>
            </a:r>
            <a:r>
              <a:rPr sz="1000" spc="-26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801-9.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8710" y="717549"/>
            <a:ext cx="43865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latin typeface="Calibri"/>
                <a:cs typeface="Calibri"/>
              </a:rPr>
              <a:t>PEEP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trong hen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nặng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545310"/>
            <a:ext cx="8378825" cy="406844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285115" indent="-273050" algn="just">
              <a:lnSpc>
                <a:spcPct val="100000"/>
              </a:lnSpc>
              <a:spcBef>
                <a:spcPts val="7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Đo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iPEEP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phản ánh</a:t>
            </a:r>
            <a:r>
              <a:rPr sz="2600" spc="-5" dirty="0">
                <a:latin typeface="Arial"/>
                <a:cs typeface="Arial"/>
              </a:rPr>
              <a:t> được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độ nặng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(1)</a:t>
            </a:r>
            <a:endParaRPr sz="2600">
              <a:latin typeface="Arial"/>
              <a:cs typeface="Arial"/>
            </a:endParaRPr>
          </a:p>
          <a:p>
            <a:pPr marL="652780" lvl="1" indent="-247015" algn="just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spc="5" dirty="0">
                <a:latin typeface="Arial"/>
                <a:cs typeface="Arial"/>
              </a:rPr>
              <a:t>Không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đồng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nhất</a:t>
            </a:r>
            <a:endParaRPr sz="2600">
              <a:latin typeface="Arial"/>
              <a:cs typeface="Arial"/>
            </a:endParaRPr>
          </a:p>
          <a:p>
            <a:pPr marL="652780" lvl="1" indent="-247015" algn="just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dirty="0">
                <a:latin typeface="Arial"/>
                <a:cs typeface="Arial"/>
              </a:rPr>
              <a:t>Tình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trạng co thắt rất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nặng gây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tắc nghẽn </a:t>
            </a:r>
            <a:r>
              <a:rPr sz="2600" spc="5" dirty="0">
                <a:latin typeface="Arial"/>
                <a:cs typeface="Arial"/>
              </a:rPr>
              <a:t>hoàn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toàn</a:t>
            </a:r>
            <a:endParaRPr sz="2600">
              <a:latin typeface="Arial"/>
              <a:cs typeface="Arial"/>
            </a:endParaRPr>
          </a:p>
          <a:p>
            <a:pPr marL="285115" marR="6985" indent="-273050" algn="just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ePEEP thường sẽ không cần thiết, đặc </a:t>
            </a:r>
            <a:r>
              <a:rPr sz="2600" spc="-5" dirty="0">
                <a:latin typeface="Arial"/>
                <a:cs typeface="Arial"/>
              </a:rPr>
              <a:t>biệt là</a:t>
            </a:r>
            <a:r>
              <a:rPr sz="2600" spc="7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giai </a:t>
            </a:r>
            <a:r>
              <a:rPr sz="2600" dirty="0">
                <a:latin typeface="Arial"/>
                <a:cs typeface="Arial"/>
              </a:rPr>
              <a:t> đoạn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đầu có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nguy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cơ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tăng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PEEP total (2)</a:t>
            </a:r>
            <a:endParaRPr sz="2600">
              <a:latin typeface="Arial"/>
              <a:cs typeface="Arial"/>
            </a:endParaRPr>
          </a:p>
          <a:p>
            <a:pPr marL="652780" lvl="1" indent="-247015" algn="just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spc="5" dirty="0">
                <a:latin typeface="Arial"/>
                <a:cs typeface="Arial"/>
              </a:rPr>
              <a:t>Đánh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giá iPEEP</a:t>
            </a:r>
            <a:r>
              <a:rPr sz="2600" dirty="0">
                <a:latin typeface="Arial"/>
                <a:cs typeface="Arial"/>
              </a:rPr>
              <a:t> thường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đúng.</a:t>
            </a:r>
            <a:endParaRPr sz="2600">
              <a:latin typeface="Arial"/>
              <a:cs typeface="Arial"/>
            </a:endParaRPr>
          </a:p>
          <a:p>
            <a:pPr marL="652145" marR="5080" lvl="1" indent="-247015" algn="just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spc="5" dirty="0">
                <a:latin typeface="Arial"/>
                <a:cs typeface="Arial"/>
              </a:rPr>
              <a:t>Tăng </a:t>
            </a:r>
            <a:r>
              <a:rPr sz="2600" spc="-5" dirty="0">
                <a:latin typeface="Arial"/>
                <a:cs typeface="Arial"/>
              </a:rPr>
              <a:t>kháng lực </a:t>
            </a:r>
            <a:r>
              <a:rPr sz="2600" dirty="0">
                <a:latin typeface="Arial"/>
                <a:cs typeface="Arial"/>
              </a:rPr>
              <a:t>thường </a:t>
            </a:r>
            <a:r>
              <a:rPr sz="2600" spc="-5" dirty="0">
                <a:latin typeface="Arial"/>
                <a:cs typeface="Arial"/>
              </a:rPr>
              <a:t>là </a:t>
            </a:r>
            <a:r>
              <a:rPr sz="2600" dirty="0">
                <a:latin typeface="Arial"/>
                <a:cs typeface="Arial"/>
              </a:rPr>
              <a:t>đường thở </a:t>
            </a:r>
            <a:r>
              <a:rPr sz="2600" spc="-5" dirty="0">
                <a:latin typeface="Arial"/>
                <a:cs typeface="Arial"/>
              </a:rPr>
              <a:t>lớn </a:t>
            </a:r>
            <a:r>
              <a:rPr sz="2600" dirty="0">
                <a:latin typeface="Arial"/>
                <a:cs typeface="Arial"/>
              </a:rPr>
              <a:t>(nên </a:t>
            </a:r>
            <a:r>
              <a:rPr sz="2600" spc="-5" dirty="0">
                <a:latin typeface="Arial"/>
                <a:cs typeface="Arial"/>
              </a:rPr>
              <a:t>ít </a:t>
            </a:r>
            <a:r>
              <a:rPr sz="2600" dirty="0">
                <a:latin typeface="Arial"/>
                <a:cs typeface="Arial"/>
              </a:rPr>
              <a:t>bị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xẹp), và </a:t>
            </a:r>
            <a:r>
              <a:rPr sz="2600" spc="-5" dirty="0">
                <a:latin typeface="Arial"/>
                <a:cs typeface="Arial"/>
              </a:rPr>
              <a:t>những </a:t>
            </a:r>
            <a:r>
              <a:rPr sz="2600" dirty="0">
                <a:latin typeface="Arial"/>
                <a:cs typeface="Arial"/>
              </a:rPr>
              <a:t>vị </a:t>
            </a:r>
            <a:r>
              <a:rPr sz="2600" spc="-5" dirty="0">
                <a:latin typeface="Arial"/>
                <a:cs typeface="Arial"/>
              </a:rPr>
              <a:t>trí </a:t>
            </a:r>
            <a:r>
              <a:rPr sz="2600" dirty="0">
                <a:latin typeface="Arial"/>
                <a:cs typeface="Arial"/>
              </a:rPr>
              <a:t>đường thở tắc </a:t>
            </a:r>
            <a:r>
              <a:rPr sz="2600" spc="-5" dirty="0">
                <a:latin typeface="Arial"/>
                <a:cs typeface="Arial"/>
              </a:rPr>
              <a:t>nghẽn </a:t>
            </a:r>
            <a:r>
              <a:rPr sz="2600" dirty="0">
                <a:latin typeface="Arial"/>
                <a:cs typeface="Arial"/>
              </a:rPr>
              <a:t>của </a:t>
            </a:r>
            <a:r>
              <a:rPr sz="2600" spc="-5" dirty="0">
                <a:latin typeface="Arial"/>
                <a:cs typeface="Arial"/>
              </a:rPr>
              <a:t>hen </a:t>
            </a:r>
            <a:r>
              <a:rPr sz="2600" dirty="0">
                <a:latin typeface="Arial"/>
                <a:cs typeface="Arial"/>
              </a:rPr>
              <a:t> thường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cứng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nên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có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xu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hướng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ít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bị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xẹp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hơn.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9402" y="6181140"/>
            <a:ext cx="44945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Dean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 Hess,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 Robert</a:t>
            </a:r>
            <a:r>
              <a:rPr sz="100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Kacmarek</a:t>
            </a:r>
            <a:r>
              <a:rPr sz="1000" spc="-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(2014),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"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Essentials</a:t>
            </a:r>
            <a:r>
              <a:rPr sz="1000" i="1" spc="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of</a:t>
            </a:r>
            <a:r>
              <a:rPr sz="1000" i="1" spc="-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Mechanical</a:t>
            </a:r>
            <a:r>
              <a:rPr sz="1000" i="1" spc="2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Ventilation, </a:t>
            </a:r>
            <a:r>
              <a:rPr sz="1000" i="1" spc="-26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Third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Edition",</a:t>
            </a:r>
            <a:r>
              <a:rPr sz="1000" i="1" spc="2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McGraw-Hill</a:t>
            </a:r>
            <a:r>
              <a:rPr sz="1000" spc="3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Medical,</a:t>
            </a:r>
            <a:r>
              <a:rPr sz="1000" spc="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pp.</a:t>
            </a:r>
            <a:r>
              <a:rPr sz="100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-1.</a:t>
            </a:r>
            <a:endParaRPr sz="1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Medoff</a:t>
            </a:r>
            <a:r>
              <a:rPr sz="1000" spc="-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BD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.</a:t>
            </a:r>
            <a:r>
              <a:rPr sz="1000" i="1" spc="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“Invasive</a:t>
            </a:r>
            <a:r>
              <a:rPr sz="1000" i="1" spc="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and</a:t>
            </a:r>
            <a:r>
              <a:rPr sz="1000" i="1" spc="-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noninvasive</a:t>
            </a:r>
            <a:r>
              <a:rPr sz="1000" i="1" spc="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ventilation</a:t>
            </a:r>
            <a:r>
              <a:rPr sz="1000" i="1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in</a:t>
            </a:r>
            <a:r>
              <a:rPr sz="1000" i="1" spc="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patients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 with</a:t>
            </a:r>
            <a:r>
              <a:rPr sz="1000" i="1" spc="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asthma”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Respir Care.</a:t>
            </a:r>
            <a:r>
              <a:rPr sz="1000" spc="-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2008;</a:t>
            </a:r>
            <a:r>
              <a:rPr sz="1000" spc="-3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53:740-748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6171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76A2"/>
                </a:solidFill>
              </a:rPr>
              <a:t>MỤC</a:t>
            </a:r>
            <a:r>
              <a:rPr sz="3600" spc="-35" dirty="0">
                <a:solidFill>
                  <a:srgbClr val="0076A2"/>
                </a:solidFill>
              </a:rPr>
              <a:t> </a:t>
            </a:r>
            <a:r>
              <a:rPr sz="3600" spc="-5" dirty="0">
                <a:solidFill>
                  <a:srgbClr val="0076A2"/>
                </a:solidFill>
              </a:rPr>
              <a:t>TIÊU</a:t>
            </a:r>
            <a:r>
              <a:rPr sz="3600" spc="-40" dirty="0">
                <a:solidFill>
                  <a:srgbClr val="0076A2"/>
                </a:solidFill>
              </a:rPr>
              <a:t> </a:t>
            </a:r>
            <a:r>
              <a:rPr sz="3600" spc="-5" dirty="0">
                <a:solidFill>
                  <a:srgbClr val="0076A2"/>
                </a:solidFill>
              </a:rPr>
              <a:t>THÔNG</a:t>
            </a:r>
            <a:r>
              <a:rPr sz="3600" spc="-40" dirty="0">
                <a:solidFill>
                  <a:srgbClr val="0076A2"/>
                </a:solidFill>
              </a:rPr>
              <a:t> </a:t>
            </a:r>
            <a:r>
              <a:rPr sz="3600" spc="-5" dirty="0">
                <a:solidFill>
                  <a:srgbClr val="0076A2"/>
                </a:solidFill>
              </a:rPr>
              <a:t>KHÍ</a:t>
            </a:r>
            <a:endParaRPr sz="360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600" spc="-5" dirty="0">
                <a:solidFill>
                  <a:srgbClr val="0076A2"/>
                </a:solidFill>
              </a:rPr>
              <a:t>TRONG</a:t>
            </a:r>
            <a:r>
              <a:rPr sz="3600" spc="-50" dirty="0">
                <a:solidFill>
                  <a:srgbClr val="0076A2"/>
                </a:solidFill>
              </a:rPr>
              <a:t> </a:t>
            </a:r>
            <a:r>
              <a:rPr sz="3600" spc="-5" dirty="0">
                <a:solidFill>
                  <a:srgbClr val="0076A2"/>
                </a:solidFill>
              </a:rPr>
              <a:t>COPD/HEN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880147"/>
            <a:ext cx="7611745" cy="430657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7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spc="-5" dirty="0">
                <a:latin typeface="Arial"/>
                <a:cs typeface="Arial"/>
              </a:rPr>
              <a:t>Cải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thiện sự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trao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đổi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Giảm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công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thở, phục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hồi</a:t>
            </a:r>
            <a:r>
              <a:rPr sz="2600" spc="-5" dirty="0">
                <a:latin typeface="Arial"/>
                <a:cs typeface="Arial"/>
              </a:rPr>
              <a:t> tình</a:t>
            </a:r>
            <a:r>
              <a:rPr sz="2600" spc="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trạng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yếu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cơ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hô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hấp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Giảm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tình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trạng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căng phồng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phổi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động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Kiểm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soát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auto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PEEP: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285750" algn="l"/>
              </a:tabLst>
            </a:pPr>
            <a:r>
              <a:rPr sz="2600" spc="5" dirty="0">
                <a:latin typeface="Arial"/>
                <a:cs typeface="Arial"/>
              </a:rPr>
              <a:t>PEEP</a:t>
            </a:r>
            <a:r>
              <a:rPr sz="2600" spc="-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ngoài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Giảm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thông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Vt)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Giảm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tần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số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Kéo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dài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thời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gian thở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ra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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Pplateau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thấp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4384" y="900429"/>
            <a:ext cx="73526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</a:rPr>
              <a:t>COPD </a:t>
            </a:r>
            <a:r>
              <a:rPr spc="-5" dirty="0">
                <a:solidFill>
                  <a:srgbClr val="0076A2"/>
                </a:solidFill>
              </a:rPr>
              <a:t>đợt</a:t>
            </a:r>
            <a:r>
              <a:rPr spc="-10" dirty="0">
                <a:solidFill>
                  <a:srgbClr val="0076A2"/>
                </a:solidFill>
              </a:rPr>
              <a:t> </a:t>
            </a:r>
            <a:r>
              <a:rPr dirty="0">
                <a:solidFill>
                  <a:srgbClr val="0076A2"/>
                </a:solidFill>
              </a:rPr>
              <a:t>cấp</a:t>
            </a:r>
            <a:r>
              <a:rPr spc="20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–</a:t>
            </a:r>
            <a:r>
              <a:rPr spc="5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Chỉ</a:t>
            </a:r>
            <a:r>
              <a:rPr spc="5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định</a:t>
            </a:r>
            <a:r>
              <a:rPr spc="20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NIV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555850"/>
            <a:ext cx="8377555" cy="4050665"/>
          </a:xfrm>
          <a:prstGeom prst="rect">
            <a:avLst/>
          </a:prstGeom>
        </p:spPr>
        <p:txBody>
          <a:bodyPr vert="horz" wrap="square" lIns="0" tIns="2330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sz="2800" i="1" spc="-5" dirty="0">
                <a:solidFill>
                  <a:srgbClr val="FF0000"/>
                </a:solidFill>
                <a:latin typeface="Arial"/>
                <a:cs typeface="Arial"/>
              </a:rPr>
              <a:t>Có</a:t>
            </a:r>
            <a:r>
              <a:rPr sz="2800" i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i="1" spc="-5" dirty="0">
                <a:solidFill>
                  <a:srgbClr val="FF0000"/>
                </a:solidFill>
                <a:latin typeface="Arial"/>
                <a:cs typeface="Arial"/>
              </a:rPr>
              <a:t>một</a:t>
            </a:r>
            <a:r>
              <a:rPr sz="28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i="1" spc="-5" dirty="0">
                <a:solidFill>
                  <a:srgbClr val="FF0000"/>
                </a:solidFill>
                <a:latin typeface="Arial"/>
                <a:cs typeface="Arial"/>
              </a:rPr>
              <a:t>trong</a:t>
            </a:r>
            <a:r>
              <a:rPr sz="28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i="1" spc="-5" dirty="0">
                <a:solidFill>
                  <a:srgbClr val="FF0000"/>
                </a:solidFill>
                <a:latin typeface="Arial"/>
                <a:cs typeface="Arial"/>
              </a:rPr>
              <a:t>các </a:t>
            </a:r>
            <a:r>
              <a:rPr sz="2800" i="1" dirty="0">
                <a:solidFill>
                  <a:srgbClr val="FF0000"/>
                </a:solidFill>
                <a:latin typeface="Arial"/>
                <a:cs typeface="Arial"/>
              </a:rPr>
              <a:t>tiêu</a:t>
            </a:r>
            <a:r>
              <a:rPr sz="2800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i="1" spc="-5" dirty="0">
                <a:solidFill>
                  <a:srgbClr val="FF0000"/>
                </a:solidFill>
                <a:latin typeface="Arial"/>
                <a:cs typeface="Arial"/>
              </a:rPr>
              <a:t>chuẩn</a:t>
            </a:r>
            <a:r>
              <a:rPr sz="2800" i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i="1" dirty="0">
                <a:solidFill>
                  <a:srgbClr val="FF0000"/>
                </a:solidFill>
                <a:latin typeface="Arial"/>
                <a:cs typeface="Arial"/>
              </a:rPr>
              <a:t>sau</a:t>
            </a:r>
            <a:endParaRPr sz="2800">
              <a:latin typeface="Arial"/>
              <a:cs typeface="Arial"/>
            </a:endParaRPr>
          </a:p>
          <a:p>
            <a:pPr marL="285115" indent="-273050" algn="just">
              <a:lnSpc>
                <a:spcPct val="100000"/>
              </a:lnSpc>
              <a:spcBef>
                <a:spcPts val="1730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5750" algn="l"/>
              </a:tabLst>
            </a:pPr>
            <a:r>
              <a:rPr sz="2800" spc="-5" dirty="0">
                <a:latin typeface="Arial"/>
                <a:cs typeface="Arial"/>
              </a:rPr>
              <a:t>Toan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hô hấp </a:t>
            </a:r>
            <a:r>
              <a:rPr sz="2800" spc="-5" dirty="0">
                <a:latin typeface="Arial"/>
                <a:cs typeface="Arial"/>
              </a:rPr>
              <a:t>(PaCO2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&gt;=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45 </a:t>
            </a:r>
            <a:r>
              <a:rPr sz="2800" spc="-5" dirty="0">
                <a:latin typeface="Arial"/>
                <a:cs typeface="Arial"/>
              </a:rPr>
              <a:t>mmHg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và </a:t>
            </a:r>
            <a:r>
              <a:rPr sz="2800" spc="-5" dirty="0">
                <a:latin typeface="Arial"/>
                <a:cs typeface="Arial"/>
              </a:rPr>
              <a:t>pH =&lt;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7.35)</a:t>
            </a:r>
            <a:endParaRPr sz="2800">
              <a:latin typeface="Arial"/>
              <a:cs typeface="Arial"/>
            </a:endParaRPr>
          </a:p>
          <a:p>
            <a:pPr marL="285115" marR="5080" indent="-273050" algn="just">
              <a:lnSpc>
                <a:spcPct val="150000"/>
              </a:lnSpc>
              <a:spcBef>
                <a:spcPts val="670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5750" algn="l"/>
              </a:tabLst>
            </a:pPr>
            <a:r>
              <a:rPr sz="2800" spc="-5" dirty="0">
                <a:latin typeface="Arial"/>
                <a:cs typeface="Arial"/>
              </a:rPr>
              <a:t>Khó thở nặng </a:t>
            </a:r>
            <a:r>
              <a:rPr sz="2800" dirty="0">
                <a:latin typeface="Arial"/>
                <a:cs typeface="Arial"/>
              </a:rPr>
              <a:t>với </a:t>
            </a:r>
            <a:r>
              <a:rPr sz="2800" spc="-5" dirty="0">
                <a:latin typeface="Arial"/>
                <a:cs typeface="Arial"/>
              </a:rPr>
              <a:t>các dấu hiệu </a:t>
            </a:r>
            <a:r>
              <a:rPr sz="2800" dirty="0">
                <a:latin typeface="Arial"/>
                <a:cs typeface="Arial"/>
              </a:rPr>
              <a:t>lâm </a:t>
            </a:r>
            <a:r>
              <a:rPr sz="2800" spc="-5" dirty="0">
                <a:latin typeface="Arial"/>
                <a:cs typeface="Arial"/>
              </a:rPr>
              <a:t>sàng </a:t>
            </a:r>
            <a:r>
              <a:rPr sz="2800" dirty="0">
                <a:latin typeface="Arial"/>
                <a:cs typeface="Arial"/>
              </a:rPr>
              <a:t>tăng </a:t>
            </a:r>
            <a:r>
              <a:rPr sz="2800" spc="-5" dirty="0">
                <a:latin typeface="Arial"/>
                <a:cs typeface="Arial"/>
              </a:rPr>
              <a:t>công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thở </a:t>
            </a:r>
            <a:r>
              <a:rPr sz="2800" dirty="0">
                <a:latin typeface="Arial"/>
                <a:cs typeface="Arial"/>
              </a:rPr>
              <a:t>hoặc </a:t>
            </a:r>
            <a:r>
              <a:rPr sz="2800" spc="-5" dirty="0">
                <a:latin typeface="Arial"/>
                <a:cs typeface="Arial"/>
              </a:rPr>
              <a:t>mệt </a:t>
            </a:r>
            <a:r>
              <a:rPr sz="2800" dirty="0">
                <a:latin typeface="Arial"/>
                <a:cs typeface="Arial"/>
              </a:rPr>
              <a:t>cơ hô hấp </a:t>
            </a:r>
            <a:r>
              <a:rPr sz="2800" spc="-5" dirty="0">
                <a:latin typeface="Arial"/>
                <a:cs typeface="Arial"/>
              </a:rPr>
              <a:t>(thở </a:t>
            </a:r>
            <a:r>
              <a:rPr sz="2800" dirty="0">
                <a:latin typeface="Arial"/>
                <a:cs typeface="Arial"/>
              </a:rPr>
              <a:t>co kéo, thở </a:t>
            </a:r>
            <a:r>
              <a:rPr sz="2800" spc="-5" dirty="0">
                <a:latin typeface="Arial"/>
                <a:cs typeface="Arial"/>
              </a:rPr>
              <a:t>nghịch </a:t>
            </a:r>
            <a:r>
              <a:rPr sz="2800" dirty="0">
                <a:latin typeface="Arial"/>
                <a:cs typeface="Arial"/>
              </a:rPr>
              <a:t> bụng, </a:t>
            </a:r>
            <a:r>
              <a:rPr sz="2800" spc="-5" dirty="0">
                <a:latin typeface="Arial"/>
                <a:cs typeface="Arial"/>
              </a:rPr>
              <a:t>rút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lõm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các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khoảng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liên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sườn)</a:t>
            </a:r>
            <a:endParaRPr sz="2800">
              <a:latin typeface="Arial"/>
              <a:cs typeface="Arial"/>
            </a:endParaRPr>
          </a:p>
          <a:p>
            <a:pPr marL="285115" indent="-273050" algn="just">
              <a:lnSpc>
                <a:spcPct val="100000"/>
              </a:lnSpc>
              <a:spcBef>
                <a:spcPts val="2355"/>
              </a:spcBef>
              <a:buClr>
                <a:srgbClr val="0AD0D9"/>
              </a:buClr>
              <a:buSzPct val="91071"/>
              <a:buFont typeface="Wingdings"/>
              <a:buChar char=""/>
              <a:tabLst>
                <a:tab pos="285750" algn="l"/>
              </a:tabLst>
            </a:pPr>
            <a:r>
              <a:rPr sz="2800" spc="-5" dirty="0">
                <a:latin typeface="Arial"/>
                <a:cs typeface="Arial"/>
              </a:rPr>
              <a:t>Giảm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oxy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dai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dẳng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dù đã dùng </a:t>
            </a:r>
            <a:r>
              <a:rPr sz="2800" spc="-5" dirty="0">
                <a:latin typeface="Arial"/>
                <a:cs typeface="Arial"/>
              </a:rPr>
              <a:t>liệu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pháp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oxy.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45719"/>
            <a:ext cx="7767828" cy="646023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31594" y="6505752"/>
            <a:ext cx="6729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Book Antiqua"/>
                <a:cs typeface="Book Antiqua"/>
              </a:rPr>
              <a:t>Am</a:t>
            </a:r>
            <a:r>
              <a:rPr sz="1800" spc="-15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J</a:t>
            </a:r>
            <a:r>
              <a:rPr sz="1800" spc="5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Respir</a:t>
            </a:r>
            <a:r>
              <a:rPr sz="1800" spc="-10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Crit </a:t>
            </a:r>
            <a:r>
              <a:rPr sz="1800" spc="-5" dirty="0">
                <a:latin typeface="Book Antiqua"/>
                <a:cs typeface="Book Antiqua"/>
              </a:rPr>
              <a:t>Care </a:t>
            </a:r>
            <a:r>
              <a:rPr sz="1800" dirty="0">
                <a:latin typeface="Book Antiqua"/>
                <a:cs typeface="Book Antiqua"/>
              </a:rPr>
              <a:t>Med</a:t>
            </a:r>
            <a:r>
              <a:rPr sz="1800" spc="-5" dirty="0">
                <a:latin typeface="Book Antiqua"/>
                <a:cs typeface="Book Antiqua"/>
              </a:rPr>
              <a:t> Vol</a:t>
            </a:r>
            <a:r>
              <a:rPr sz="1800" spc="15" dirty="0">
                <a:latin typeface="Book Antiqua"/>
                <a:cs typeface="Book Antiqua"/>
              </a:rPr>
              <a:t> </a:t>
            </a:r>
            <a:r>
              <a:rPr sz="1800" spc="-5" dirty="0">
                <a:latin typeface="Book Antiqua"/>
                <a:cs typeface="Book Antiqua"/>
              </a:rPr>
              <a:t>185,</a:t>
            </a:r>
            <a:r>
              <a:rPr sz="1800" spc="-10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Iss.</a:t>
            </a:r>
            <a:r>
              <a:rPr sz="1800" spc="-5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2,</a:t>
            </a:r>
            <a:r>
              <a:rPr sz="1800" spc="-10" dirty="0">
                <a:latin typeface="Book Antiqua"/>
                <a:cs typeface="Book Antiqua"/>
              </a:rPr>
              <a:t> </a:t>
            </a:r>
            <a:r>
              <a:rPr sz="1800" spc="-5" dirty="0">
                <a:latin typeface="Book Antiqua"/>
                <a:cs typeface="Book Antiqua"/>
              </a:rPr>
              <a:t>pp</a:t>
            </a:r>
            <a:r>
              <a:rPr sz="1800" spc="15" dirty="0">
                <a:latin typeface="Book Antiqua"/>
                <a:cs typeface="Book Antiqua"/>
              </a:rPr>
              <a:t> </a:t>
            </a:r>
            <a:r>
              <a:rPr sz="1800" spc="-5" dirty="0">
                <a:latin typeface="Book Antiqua"/>
                <a:cs typeface="Book Antiqua"/>
              </a:rPr>
              <a:t>152–159,</a:t>
            </a:r>
            <a:r>
              <a:rPr sz="1800" spc="5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Jan 15, 2012</a:t>
            </a:r>
            <a:endParaRPr sz="18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4384" y="647446"/>
            <a:ext cx="73526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</a:rPr>
              <a:t>COPD </a:t>
            </a:r>
            <a:r>
              <a:rPr spc="-5" dirty="0">
                <a:solidFill>
                  <a:srgbClr val="0076A2"/>
                </a:solidFill>
              </a:rPr>
              <a:t>đợt</a:t>
            </a:r>
            <a:r>
              <a:rPr spc="-10" dirty="0">
                <a:solidFill>
                  <a:srgbClr val="0076A2"/>
                </a:solidFill>
              </a:rPr>
              <a:t> </a:t>
            </a:r>
            <a:r>
              <a:rPr dirty="0">
                <a:solidFill>
                  <a:srgbClr val="0076A2"/>
                </a:solidFill>
              </a:rPr>
              <a:t>cấp</a:t>
            </a:r>
            <a:r>
              <a:rPr spc="20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–</a:t>
            </a:r>
            <a:r>
              <a:rPr spc="5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Chỉ</a:t>
            </a:r>
            <a:r>
              <a:rPr spc="5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định</a:t>
            </a:r>
            <a:r>
              <a:rPr spc="20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NIV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373298"/>
            <a:ext cx="8449945" cy="4653915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2600" i="1" spc="-5" dirty="0">
                <a:solidFill>
                  <a:srgbClr val="FF0000"/>
                </a:solidFill>
                <a:latin typeface="Arial"/>
                <a:cs typeface="Arial"/>
              </a:rPr>
              <a:t>Tiêu</a:t>
            </a:r>
            <a:r>
              <a:rPr sz="2600" i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i="1" dirty="0">
                <a:solidFill>
                  <a:srgbClr val="FF0000"/>
                </a:solidFill>
                <a:latin typeface="Arial"/>
                <a:cs typeface="Arial"/>
              </a:rPr>
              <a:t>chuẩn</a:t>
            </a:r>
            <a:r>
              <a:rPr sz="2600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i="1" spc="-5" dirty="0">
                <a:solidFill>
                  <a:srgbClr val="FF0000"/>
                </a:solidFill>
                <a:latin typeface="Arial"/>
                <a:cs typeface="Arial"/>
              </a:rPr>
              <a:t>loại</a:t>
            </a:r>
            <a:r>
              <a:rPr sz="2600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i="1" dirty="0">
                <a:solidFill>
                  <a:srgbClr val="FF0000"/>
                </a:solidFill>
                <a:latin typeface="Arial"/>
                <a:cs typeface="Arial"/>
              </a:rPr>
              <a:t>trừ:</a:t>
            </a:r>
            <a:endParaRPr sz="2600">
              <a:latin typeface="Arial"/>
              <a:cs typeface="Arial"/>
            </a:endParaRPr>
          </a:p>
          <a:p>
            <a:pPr marL="652780" indent="-247015">
              <a:lnSpc>
                <a:spcPct val="100000"/>
              </a:lnSpc>
              <a:spcBef>
                <a:spcPts val="1240"/>
              </a:spcBef>
              <a:buClr>
                <a:srgbClr val="0E6EC5"/>
              </a:buClr>
              <a:buSzPct val="83928"/>
              <a:buFont typeface="Wingdings 2"/>
              <a:buChar char=""/>
              <a:tabLst>
                <a:tab pos="652780" algn="l"/>
              </a:tabLst>
            </a:pPr>
            <a:r>
              <a:rPr sz="2800" spc="-5" dirty="0">
                <a:latin typeface="Arial"/>
                <a:cs typeface="Arial"/>
              </a:rPr>
              <a:t>Ngưng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thở</a:t>
            </a:r>
            <a:endParaRPr sz="2800">
              <a:latin typeface="Arial"/>
              <a:cs typeface="Arial"/>
            </a:endParaRPr>
          </a:p>
          <a:p>
            <a:pPr marL="652145" marR="5080" indent="-247015">
              <a:lnSpc>
                <a:spcPct val="100000"/>
              </a:lnSpc>
              <a:spcBef>
                <a:spcPts val="675"/>
              </a:spcBef>
              <a:buClr>
                <a:srgbClr val="0E6EC5"/>
              </a:buClr>
              <a:buSzPct val="83928"/>
              <a:buFont typeface="Wingdings 2"/>
              <a:buChar char=""/>
              <a:tabLst>
                <a:tab pos="652780" algn="l"/>
              </a:tabLst>
            </a:pPr>
            <a:r>
              <a:rPr sz="2800" spc="-5" dirty="0">
                <a:latin typeface="Arial"/>
                <a:cs typeface="Arial"/>
              </a:rPr>
              <a:t>Huyết</a:t>
            </a:r>
            <a:r>
              <a:rPr sz="2800" spc="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động</a:t>
            </a:r>
            <a:r>
              <a:rPr sz="2800" spc="2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không</a:t>
            </a:r>
            <a:r>
              <a:rPr sz="2800" spc="25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ổn</a:t>
            </a:r>
            <a:r>
              <a:rPr sz="2800" spc="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định</a:t>
            </a:r>
            <a:r>
              <a:rPr sz="2800" spc="2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(tụt</a:t>
            </a:r>
            <a:r>
              <a:rPr sz="2800" spc="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HA,</a:t>
            </a:r>
            <a:r>
              <a:rPr sz="2800" spc="2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rối</a:t>
            </a:r>
            <a:r>
              <a:rPr sz="2800" spc="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loạn</a:t>
            </a:r>
            <a:r>
              <a:rPr sz="2800" spc="2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nhịp </a:t>
            </a:r>
            <a:r>
              <a:rPr sz="2800" spc="-7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tim, </a:t>
            </a:r>
            <a:r>
              <a:rPr sz="2800" spc="-10" dirty="0">
                <a:latin typeface="Arial"/>
                <a:cs typeface="Arial"/>
              </a:rPr>
              <a:t>NMCT)</a:t>
            </a:r>
            <a:endParaRPr sz="2800">
              <a:latin typeface="Arial"/>
              <a:cs typeface="Arial"/>
            </a:endParaRPr>
          </a:p>
          <a:p>
            <a:pPr marL="652780" indent="-247015">
              <a:lnSpc>
                <a:spcPct val="100000"/>
              </a:lnSpc>
              <a:spcBef>
                <a:spcPts val="670"/>
              </a:spcBef>
              <a:buClr>
                <a:srgbClr val="0E6EC5"/>
              </a:buClr>
              <a:buSzPct val="83928"/>
              <a:buFont typeface="Wingdings 2"/>
              <a:buChar char=""/>
              <a:tabLst>
                <a:tab pos="652780" algn="l"/>
              </a:tabLst>
            </a:pPr>
            <a:r>
              <a:rPr sz="2800" dirty="0">
                <a:latin typeface="Arial"/>
                <a:cs typeface="Arial"/>
              </a:rPr>
              <a:t>Thay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đổi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tri giác</a:t>
            </a:r>
            <a:endParaRPr sz="2800">
              <a:latin typeface="Arial"/>
              <a:cs typeface="Arial"/>
            </a:endParaRPr>
          </a:p>
          <a:p>
            <a:pPr marL="652780" indent="-247015">
              <a:lnSpc>
                <a:spcPct val="100000"/>
              </a:lnSpc>
              <a:spcBef>
                <a:spcPts val="675"/>
              </a:spcBef>
              <a:buClr>
                <a:srgbClr val="0E6EC5"/>
              </a:buClr>
              <a:buSzPct val="83928"/>
              <a:buFont typeface="Wingdings 2"/>
              <a:buChar char=""/>
              <a:tabLst>
                <a:tab pos="652780" algn="l"/>
              </a:tabLst>
            </a:pPr>
            <a:r>
              <a:rPr sz="2800" spc="-10" dirty="0">
                <a:latin typeface="Arial"/>
                <a:cs typeface="Arial"/>
              </a:rPr>
              <a:t>Đàm</a:t>
            </a:r>
            <a:r>
              <a:rPr sz="2800" spc="-5" dirty="0">
                <a:latin typeface="Arial"/>
                <a:cs typeface="Arial"/>
              </a:rPr>
              <a:t> nhớt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nhiều</a:t>
            </a:r>
            <a:endParaRPr sz="2800">
              <a:latin typeface="Arial"/>
              <a:cs typeface="Arial"/>
            </a:endParaRPr>
          </a:p>
          <a:p>
            <a:pPr marL="652780" indent="-247015">
              <a:lnSpc>
                <a:spcPct val="100000"/>
              </a:lnSpc>
              <a:spcBef>
                <a:spcPts val="670"/>
              </a:spcBef>
              <a:buClr>
                <a:srgbClr val="0E6EC5"/>
              </a:buClr>
              <a:buSzPct val="83928"/>
              <a:buFont typeface="Wingdings 2"/>
              <a:buChar char=""/>
              <a:tabLst>
                <a:tab pos="652780" algn="l"/>
              </a:tabLst>
            </a:pPr>
            <a:r>
              <a:rPr sz="2800" dirty="0">
                <a:latin typeface="Arial"/>
                <a:cs typeface="Arial"/>
              </a:rPr>
              <a:t>Xuất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huyết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tiêu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hóa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đang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tiến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triển</a:t>
            </a:r>
            <a:endParaRPr sz="2800">
              <a:latin typeface="Arial"/>
              <a:cs typeface="Arial"/>
            </a:endParaRPr>
          </a:p>
          <a:p>
            <a:pPr marL="652780" indent="-247015">
              <a:lnSpc>
                <a:spcPct val="100000"/>
              </a:lnSpc>
              <a:spcBef>
                <a:spcPts val="675"/>
              </a:spcBef>
              <a:buClr>
                <a:srgbClr val="0E6EC5"/>
              </a:buClr>
              <a:buSzPct val="83928"/>
              <a:buFont typeface="Wingdings 2"/>
              <a:buChar char=""/>
              <a:tabLst>
                <a:tab pos="652780" algn="l"/>
              </a:tabLst>
            </a:pPr>
            <a:r>
              <a:rPr sz="2800" spc="-5" dirty="0">
                <a:latin typeface="Arial"/>
                <a:cs typeface="Arial"/>
              </a:rPr>
              <a:t>Chấn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thương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hoặc phẫu thuật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hàm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mặt</a:t>
            </a:r>
            <a:endParaRPr sz="2800">
              <a:latin typeface="Arial"/>
              <a:cs typeface="Arial"/>
            </a:endParaRPr>
          </a:p>
          <a:p>
            <a:pPr marL="652780" indent="-247015">
              <a:lnSpc>
                <a:spcPct val="100000"/>
              </a:lnSpc>
              <a:spcBef>
                <a:spcPts val="675"/>
              </a:spcBef>
              <a:buClr>
                <a:srgbClr val="0E6EC5"/>
              </a:buClr>
              <a:buSzPct val="83928"/>
              <a:buFont typeface="Wingdings 2"/>
              <a:buChar char=""/>
              <a:tabLst>
                <a:tab pos="652780" algn="l"/>
              </a:tabLst>
            </a:pPr>
            <a:r>
              <a:rPr sz="2800" spc="-10" dirty="0">
                <a:latin typeface="Arial"/>
                <a:cs typeface="Arial"/>
              </a:rPr>
              <a:t>BN </a:t>
            </a:r>
            <a:r>
              <a:rPr sz="2800" dirty="0">
                <a:latin typeface="Arial"/>
                <a:cs typeface="Arial"/>
              </a:rPr>
              <a:t>không</a:t>
            </a:r>
            <a:r>
              <a:rPr sz="2800" spc="-10" dirty="0">
                <a:latin typeface="Arial"/>
                <a:cs typeface="Arial"/>
              </a:rPr>
              <a:t> hợp</a:t>
            </a:r>
            <a:r>
              <a:rPr sz="2800" dirty="0">
                <a:latin typeface="Arial"/>
                <a:cs typeface="Arial"/>
              </a:rPr>
              <a:t> tác.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4384" y="723646"/>
            <a:ext cx="73526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</a:rPr>
              <a:t>COPD </a:t>
            </a:r>
            <a:r>
              <a:rPr spc="-5" dirty="0">
                <a:solidFill>
                  <a:srgbClr val="0076A2"/>
                </a:solidFill>
              </a:rPr>
              <a:t>đợt</a:t>
            </a:r>
            <a:r>
              <a:rPr spc="-10" dirty="0">
                <a:solidFill>
                  <a:srgbClr val="0076A2"/>
                </a:solidFill>
              </a:rPr>
              <a:t> </a:t>
            </a:r>
            <a:r>
              <a:rPr dirty="0">
                <a:solidFill>
                  <a:srgbClr val="0076A2"/>
                </a:solidFill>
              </a:rPr>
              <a:t>cấp</a:t>
            </a:r>
            <a:r>
              <a:rPr spc="20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–</a:t>
            </a:r>
            <a:r>
              <a:rPr spc="5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Chỉ</a:t>
            </a:r>
            <a:r>
              <a:rPr spc="5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định</a:t>
            </a:r>
            <a:r>
              <a:rPr spc="20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NIV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1640" y="2084958"/>
            <a:ext cx="8357870" cy="3014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3215" marR="41910" indent="-27305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323850" algn="l"/>
              </a:tabLst>
            </a:pPr>
            <a:r>
              <a:rPr sz="2600" dirty="0">
                <a:latin typeface="Arial"/>
                <a:cs typeface="Arial"/>
              </a:rPr>
              <a:t>Kết</a:t>
            </a:r>
            <a:r>
              <a:rPr sz="2600" spc="24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hợp</a:t>
            </a:r>
            <a:r>
              <a:rPr sz="2600" spc="250" dirty="0">
                <a:latin typeface="Arial"/>
                <a:cs typeface="Arial"/>
              </a:rPr>
              <a:t> </a:t>
            </a:r>
            <a:r>
              <a:rPr sz="2600" spc="-45" dirty="0">
                <a:latin typeface="Arial"/>
                <a:cs typeface="Arial"/>
              </a:rPr>
              <a:t>CPAP</a:t>
            </a:r>
            <a:r>
              <a:rPr sz="2600" spc="2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(</a:t>
            </a:r>
            <a:r>
              <a:rPr sz="2600" i="1" spc="-5" dirty="0">
                <a:latin typeface="Arial"/>
                <a:cs typeface="Arial"/>
              </a:rPr>
              <a:t>4–8</a:t>
            </a:r>
            <a:r>
              <a:rPr sz="2600" spc="-5" dirty="0">
                <a:latin typeface="Arial"/>
                <a:cs typeface="Arial"/>
              </a:rPr>
              <a:t>cmH2O)</a:t>
            </a:r>
            <a:r>
              <a:rPr sz="2600" spc="2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và</a:t>
            </a:r>
            <a:r>
              <a:rPr sz="2600" spc="2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PSV</a:t>
            </a:r>
            <a:r>
              <a:rPr sz="2600" spc="25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</a:t>
            </a:r>
            <a:r>
              <a:rPr sz="2600" i="1" dirty="0">
                <a:latin typeface="Arial"/>
                <a:cs typeface="Arial"/>
              </a:rPr>
              <a:t>10–15</a:t>
            </a:r>
            <a:r>
              <a:rPr sz="2600" i="1" spc="250" dirty="0">
                <a:latin typeface="Arial"/>
                <a:cs typeface="Arial"/>
              </a:rPr>
              <a:t> </a:t>
            </a:r>
            <a:r>
              <a:rPr sz="2600" i="1" spc="-5" dirty="0">
                <a:latin typeface="Arial"/>
                <a:cs typeface="Arial"/>
              </a:rPr>
              <a:t>cmH2O) </a:t>
            </a:r>
            <a:r>
              <a:rPr sz="2600" i="1" spc="-710" dirty="0">
                <a:latin typeface="Arial"/>
                <a:cs typeface="Arial"/>
              </a:rPr>
              <a:t> </a:t>
            </a:r>
            <a:r>
              <a:rPr sz="2600" i="1" spc="-5" dirty="0">
                <a:latin typeface="Arial"/>
                <a:cs typeface="Arial"/>
              </a:rPr>
              <a:t>là </a:t>
            </a:r>
            <a:r>
              <a:rPr sz="2600" i="1" dirty="0">
                <a:latin typeface="Arial"/>
                <a:cs typeface="Arial"/>
              </a:rPr>
              <a:t>phương thức</a:t>
            </a:r>
            <a:r>
              <a:rPr sz="2600" i="1" spc="-5" dirty="0">
                <a:latin typeface="Arial"/>
                <a:cs typeface="Arial"/>
              </a:rPr>
              <a:t> hiệu</a:t>
            </a:r>
            <a:r>
              <a:rPr sz="2600" i="1" spc="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quả nhất</a:t>
            </a:r>
            <a:r>
              <a:rPr sz="2600" i="1" spc="-1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trong </a:t>
            </a:r>
            <a:r>
              <a:rPr sz="2600" dirty="0">
                <a:latin typeface="Arial"/>
                <a:cs typeface="Arial"/>
              </a:rPr>
              <a:t>NPPV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AD0D9"/>
              </a:buClr>
              <a:buFont typeface="Wingdings 2"/>
              <a:buChar char=""/>
            </a:pPr>
            <a:endParaRPr sz="3750">
              <a:latin typeface="Arial"/>
              <a:cs typeface="Arial"/>
            </a:endParaRPr>
          </a:p>
          <a:p>
            <a:pPr marL="323215" indent="-273050">
              <a:lnSpc>
                <a:spcPct val="100000"/>
              </a:lnSpc>
              <a:buClr>
                <a:srgbClr val="0AD0D9"/>
              </a:buClr>
              <a:buSzPct val="94230"/>
              <a:buFont typeface="Wingdings 2"/>
              <a:buChar char=""/>
              <a:tabLst>
                <a:tab pos="323850" algn="l"/>
              </a:tabLst>
            </a:pPr>
            <a:r>
              <a:rPr sz="2600" i="1" dirty="0">
                <a:solidFill>
                  <a:srgbClr val="FF0000"/>
                </a:solidFill>
                <a:latin typeface="Arial"/>
                <a:cs typeface="Arial"/>
              </a:rPr>
              <a:t>Cài</a:t>
            </a:r>
            <a:r>
              <a:rPr sz="2600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i="1" dirty="0">
                <a:solidFill>
                  <a:srgbClr val="FF0000"/>
                </a:solidFill>
                <a:latin typeface="Arial"/>
                <a:cs typeface="Arial"/>
              </a:rPr>
              <a:t>đặt</a:t>
            </a:r>
            <a:r>
              <a:rPr sz="2600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i="1" dirty="0">
                <a:solidFill>
                  <a:srgbClr val="FF0000"/>
                </a:solidFill>
                <a:latin typeface="Arial"/>
                <a:cs typeface="Arial"/>
              </a:rPr>
              <a:t>ban</a:t>
            </a:r>
            <a:r>
              <a:rPr sz="2600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i="1" dirty="0">
                <a:solidFill>
                  <a:srgbClr val="FF0000"/>
                </a:solidFill>
                <a:latin typeface="Arial"/>
                <a:cs typeface="Arial"/>
              </a:rPr>
              <a:t>đầu:</a:t>
            </a:r>
            <a:endParaRPr sz="2600">
              <a:latin typeface="Arial"/>
              <a:cs typeface="Arial"/>
            </a:endParaRPr>
          </a:p>
          <a:p>
            <a:pPr marL="690880" marR="43180" lvl="1" indent="-247650">
              <a:lnSpc>
                <a:spcPct val="100000"/>
              </a:lnSpc>
              <a:spcBef>
                <a:spcPts val="585"/>
              </a:spcBef>
              <a:buClr>
                <a:srgbClr val="0E6EC5"/>
              </a:buClr>
              <a:buSzPct val="85416"/>
              <a:buFont typeface="Wingdings 2"/>
              <a:buChar char=""/>
              <a:tabLst>
                <a:tab pos="691515" algn="l"/>
              </a:tabLst>
            </a:pPr>
            <a:r>
              <a:rPr sz="2400" spc="-5" dirty="0">
                <a:latin typeface="Arial"/>
                <a:cs typeface="Arial"/>
              </a:rPr>
              <a:t>Mode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PSV:</a:t>
            </a:r>
            <a:r>
              <a:rPr sz="2400" spc="1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mức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hỗ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trợ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áp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lực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</a:t>
            </a:r>
            <a:r>
              <a:rPr sz="2400" spc="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8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cmH</a:t>
            </a:r>
            <a:r>
              <a:rPr sz="2400" spc="-7" baseline="-20833" dirty="0"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O,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điều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chỉnh </a:t>
            </a:r>
            <a:r>
              <a:rPr sz="2400" spc="-6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tăng</a:t>
            </a:r>
            <a:r>
              <a:rPr sz="2400" spc="-5" dirty="0">
                <a:latin typeface="Arial"/>
                <a:cs typeface="Arial"/>
              </a:rPr>
              <a:t> dần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để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đạt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PaCO</a:t>
            </a:r>
            <a:r>
              <a:rPr sz="2400" spc="-7" baseline="-20833" dirty="0">
                <a:latin typeface="Arial"/>
                <a:cs typeface="Arial"/>
              </a:rPr>
              <a:t>2</a:t>
            </a:r>
            <a:r>
              <a:rPr sz="2400" spc="337" baseline="-20833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mục</a:t>
            </a:r>
            <a:r>
              <a:rPr sz="2400" spc="-5" dirty="0">
                <a:latin typeface="Arial"/>
                <a:cs typeface="Arial"/>
              </a:rPr>
              <a:t> tiêu. </a:t>
            </a:r>
            <a:r>
              <a:rPr sz="2400" spc="-10" dirty="0">
                <a:latin typeface="Arial"/>
                <a:cs typeface="Arial"/>
              </a:rPr>
              <a:t>PEEP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4 – 5</a:t>
            </a:r>
            <a:r>
              <a:rPr sz="2400" spc="-5" dirty="0">
                <a:latin typeface="Arial"/>
                <a:cs typeface="Arial"/>
              </a:rPr>
              <a:t> cmH</a:t>
            </a:r>
            <a:r>
              <a:rPr sz="2400" spc="-7" baseline="-20833" dirty="0"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O.</a:t>
            </a:r>
            <a:endParaRPr sz="2400">
              <a:latin typeface="Arial"/>
              <a:cs typeface="Arial"/>
            </a:endParaRPr>
          </a:p>
          <a:p>
            <a:pPr marL="690880" lvl="1" indent="-247650">
              <a:lnSpc>
                <a:spcPct val="100000"/>
              </a:lnSpc>
              <a:spcBef>
                <a:spcPts val="580"/>
              </a:spcBef>
              <a:buClr>
                <a:srgbClr val="0E6EC5"/>
              </a:buClr>
              <a:buSzPct val="85416"/>
              <a:buFont typeface="Wingdings 2"/>
              <a:buChar char=""/>
              <a:tabLst>
                <a:tab pos="691515" algn="l"/>
              </a:tabLst>
            </a:pPr>
            <a:r>
              <a:rPr sz="2400" spc="-35" dirty="0">
                <a:latin typeface="Arial"/>
                <a:cs typeface="Arial"/>
              </a:rPr>
              <a:t>BiPAP: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EPAP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3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5" dirty="0">
                <a:latin typeface="Arial"/>
                <a:cs typeface="Arial"/>
              </a:rPr>
              <a:t> 5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cmH</a:t>
            </a:r>
            <a:r>
              <a:rPr sz="2400" spc="-7" baseline="-20833" dirty="0"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O và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IPAP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8</a:t>
            </a:r>
            <a:r>
              <a:rPr sz="2400" dirty="0">
                <a:latin typeface="Arial"/>
                <a:cs typeface="Arial"/>
              </a:rPr>
              <a:t> – </a:t>
            </a:r>
            <a:r>
              <a:rPr sz="2400" spc="-5" dirty="0">
                <a:latin typeface="Arial"/>
                <a:cs typeface="Arial"/>
              </a:rPr>
              <a:t>10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cmH</a:t>
            </a:r>
            <a:r>
              <a:rPr sz="2400" spc="-7" baseline="-20833" dirty="0"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7575" y="6189675"/>
            <a:ext cx="3707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Book Antiqua"/>
                <a:cs typeface="Book Antiqua"/>
              </a:rPr>
              <a:t>ATS</a:t>
            </a:r>
            <a:r>
              <a:rPr sz="1800" spc="-15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–</a:t>
            </a:r>
            <a:r>
              <a:rPr sz="1800" spc="-25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European Respiratory</a:t>
            </a:r>
            <a:r>
              <a:rPr sz="1800" spc="-10" dirty="0">
                <a:latin typeface="Book Antiqua"/>
                <a:cs typeface="Book Antiqua"/>
              </a:rPr>
              <a:t> </a:t>
            </a:r>
            <a:r>
              <a:rPr sz="1800" spc="-5" dirty="0">
                <a:latin typeface="Book Antiqua"/>
                <a:cs typeface="Book Antiqua"/>
              </a:rPr>
              <a:t>Society</a:t>
            </a:r>
            <a:endParaRPr sz="18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4121" rIns="0" bIns="0" rtlCol="0">
            <a:spAutoFit/>
          </a:bodyPr>
          <a:lstStyle/>
          <a:p>
            <a:pPr marL="304800" algn="ctr">
              <a:lnSpc>
                <a:spcPts val="4705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</a:rPr>
              <a:t>COPD</a:t>
            </a:r>
            <a:r>
              <a:rPr spc="-5" dirty="0">
                <a:solidFill>
                  <a:srgbClr val="0076A2"/>
                </a:solidFill>
              </a:rPr>
              <a:t> đợt</a:t>
            </a:r>
            <a:r>
              <a:rPr spc="-25" dirty="0">
                <a:solidFill>
                  <a:srgbClr val="0076A2"/>
                </a:solidFill>
              </a:rPr>
              <a:t> </a:t>
            </a:r>
            <a:r>
              <a:rPr dirty="0">
                <a:solidFill>
                  <a:srgbClr val="0076A2"/>
                </a:solidFill>
              </a:rPr>
              <a:t>cấp </a:t>
            </a:r>
            <a:r>
              <a:rPr spc="-5" dirty="0">
                <a:solidFill>
                  <a:srgbClr val="0076A2"/>
                </a:solidFill>
              </a:rPr>
              <a:t>–</a:t>
            </a:r>
          </a:p>
          <a:p>
            <a:pPr marL="304800" algn="ctr">
              <a:lnSpc>
                <a:spcPts val="4705"/>
              </a:lnSpc>
            </a:pPr>
            <a:r>
              <a:rPr spc="-10" dirty="0">
                <a:solidFill>
                  <a:srgbClr val="0076A2"/>
                </a:solidFill>
              </a:rPr>
              <a:t>CHỈ</a:t>
            </a:r>
            <a:r>
              <a:rPr spc="15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ĐỊNH</a:t>
            </a:r>
            <a:r>
              <a:rPr spc="25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THỞ</a:t>
            </a:r>
            <a:r>
              <a:rPr spc="10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MÁY</a:t>
            </a:r>
            <a:r>
              <a:rPr spc="15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XÂM</a:t>
            </a:r>
            <a:r>
              <a:rPr spc="10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LẤN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80147"/>
            <a:ext cx="8407400" cy="477583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7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Không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thể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NIV hoặc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NIV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thất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bại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spc="5" dirty="0">
                <a:latin typeface="Arial"/>
                <a:cs typeface="Arial"/>
              </a:rPr>
              <a:t>BN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sau</a:t>
            </a:r>
            <a:r>
              <a:rPr sz="2600" spc="-5" dirty="0">
                <a:latin typeface="Arial"/>
                <a:cs typeface="Arial"/>
              </a:rPr>
              <a:t> ngưng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hô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hấp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tuần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hoàn.</a:t>
            </a:r>
            <a:endParaRPr sz="2600">
              <a:latin typeface="Arial"/>
              <a:cs typeface="Arial"/>
            </a:endParaRPr>
          </a:p>
          <a:p>
            <a:pPr marL="285115" marR="33972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  <a:tab pos="931544" algn="l"/>
                <a:tab pos="1705610" algn="l"/>
                <a:tab pos="2129155" algn="l"/>
                <a:tab pos="2978785" algn="l"/>
                <a:tab pos="3734435" algn="l"/>
                <a:tab pos="4600575" algn="l"/>
                <a:tab pos="5652135" algn="l"/>
                <a:tab pos="6497955" algn="l"/>
                <a:tab pos="7272655" algn="l"/>
              </a:tabLst>
            </a:pPr>
            <a:r>
              <a:rPr sz="2600" spc="-5" dirty="0">
                <a:latin typeface="Arial"/>
                <a:cs typeface="Arial"/>
              </a:rPr>
              <a:t>R</a:t>
            </a:r>
            <a:r>
              <a:rPr sz="2600" spc="5" dirty="0">
                <a:latin typeface="Arial"/>
                <a:cs typeface="Arial"/>
              </a:rPr>
              <a:t>ố</a:t>
            </a:r>
            <a:r>
              <a:rPr sz="2600" dirty="0">
                <a:latin typeface="Arial"/>
                <a:cs typeface="Arial"/>
              </a:rPr>
              <a:t>i	</a:t>
            </a:r>
            <a:r>
              <a:rPr sz="2600" spc="-5" dirty="0">
                <a:latin typeface="Arial"/>
                <a:cs typeface="Arial"/>
              </a:rPr>
              <a:t>loạ</a:t>
            </a:r>
            <a:r>
              <a:rPr sz="2600" dirty="0">
                <a:latin typeface="Arial"/>
                <a:cs typeface="Arial"/>
              </a:rPr>
              <a:t>n	</a:t>
            </a:r>
            <a:r>
              <a:rPr sz="2600" spc="-5" dirty="0">
                <a:latin typeface="Arial"/>
                <a:cs typeface="Arial"/>
              </a:rPr>
              <a:t>tr</a:t>
            </a:r>
            <a:r>
              <a:rPr sz="2600" dirty="0">
                <a:latin typeface="Arial"/>
                <a:cs typeface="Arial"/>
              </a:rPr>
              <a:t>i	</a:t>
            </a:r>
            <a:r>
              <a:rPr sz="2600" spc="-5" dirty="0">
                <a:latin typeface="Arial"/>
                <a:cs typeface="Arial"/>
              </a:rPr>
              <a:t>giá</a:t>
            </a:r>
            <a:r>
              <a:rPr sz="2600" spc="10" dirty="0">
                <a:latin typeface="Arial"/>
                <a:cs typeface="Arial"/>
              </a:rPr>
              <a:t>c</a:t>
            </a:r>
            <a:r>
              <a:rPr sz="2600" dirty="0">
                <a:latin typeface="Arial"/>
                <a:cs typeface="Arial"/>
              </a:rPr>
              <a:t>,	k</a:t>
            </a:r>
            <a:r>
              <a:rPr sz="2600" spc="-15" dirty="0">
                <a:latin typeface="Arial"/>
                <a:cs typeface="Arial"/>
              </a:rPr>
              <a:t>í</a:t>
            </a:r>
            <a:r>
              <a:rPr sz="2600" dirty="0">
                <a:latin typeface="Arial"/>
                <a:cs typeface="Arial"/>
              </a:rPr>
              <a:t>ch	thích	không	k</a:t>
            </a:r>
            <a:r>
              <a:rPr sz="2600" spc="-10" dirty="0">
                <a:latin typeface="Arial"/>
                <a:cs typeface="Arial"/>
              </a:rPr>
              <a:t>iể</a:t>
            </a:r>
            <a:r>
              <a:rPr sz="2600" dirty="0">
                <a:latin typeface="Arial"/>
                <a:cs typeface="Arial"/>
              </a:rPr>
              <a:t>m	so</a:t>
            </a:r>
            <a:r>
              <a:rPr sz="2600" spc="5" dirty="0">
                <a:latin typeface="Arial"/>
                <a:cs typeface="Arial"/>
              </a:rPr>
              <a:t>á</a:t>
            </a:r>
            <a:r>
              <a:rPr sz="2600" dirty="0">
                <a:latin typeface="Arial"/>
                <a:cs typeface="Arial"/>
              </a:rPr>
              <a:t>t	đ</a:t>
            </a:r>
            <a:r>
              <a:rPr sz="2600" spc="-5" dirty="0">
                <a:latin typeface="Arial"/>
                <a:cs typeface="Arial"/>
              </a:rPr>
              <a:t>ược  </a:t>
            </a:r>
            <a:r>
              <a:rPr sz="2600" dirty="0">
                <a:latin typeface="Arial"/>
                <a:cs typeface="Arial"/>
              </a:rPr>
              <a:t>bằng an thần,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ói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dai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dẳng,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thể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khạc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đàm</a:t>
            </a:r>
            <a:endParaRPr sz="2600">
              <a:latin typeface="Arial"/>
              <a:cs typeface="Arial"/>
            </a:endParaRPr>
          </a:p>
          <a:p>
            <a:pPr marL="285115" marR="342265" indent="-27305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Rối</a:t>
            </a:r>
            <a:r>
              <a:rPr sz="2600" spc="22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loạn</a:t>
            </a:r>
            <a:r>
              <a:rPr sz="2600" spc="22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huyết</a:t>
            </a:r>
            <a:r>
              <a:rPr sz="2600" spc="22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động</a:t>
            </a:r>
            <a:r>
              <a:rPr sz="2600" spc="2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229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đáp</a:t>
            </a:r>
            <a:r>
              <a:rPr sz="2600" spc="22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ứng</a:t>
            </a:r>
            <a:r>
              <a:rPr sz="2600" spc="2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bù</a:t>
            </a:r>
            <a:r>
              <a:rPr sz="2600" spc="2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dịch</a:t>
            </a:r>
            <a:r>
              <a:rPr sz="2600" spc="2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và</a:t>
            </a:r>
            <a:r>
              <a:rPr sz="2600" spc="22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vận </a:t>
            </a:r>
            <a:r>
              <a:rPr sz="2600" spc="-7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mạch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Rối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loạn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nhịp </a:t>
            </a:r>
            <a:r>
              <a:rPr sz="2600" dirty="0">
                <a:latin typeface="Arial"/>
                <a:cs typeface="Arial"/>
              </a:rPr>
              <a:t>thất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hoặc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trên thất.</a:t>
            </a:r>
            <a:endParaRPr sz="2600">
              <a:latin typeface="Arial"/>
              <a:cs typeface="Arial"/>
            </a:endParaRPr>
          </a:p>
          <a:p>
            <a:pPr marL="285115" marR="340995" indent="-27305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Giảm</a:t>
            </a:r>
            <a:r>
              <a:rPr sz="2600" spc="27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oxy</a:t>
            </a:r>
            <a:r>
              <a:rPr sz="2600" spc="2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hóa</a:t>
            </a:r>
            <a:r>
              <a:rPr sz="2600" spc="2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máu</a:t>
            </a:r>
            <a:r>
              <a:rPr sz="2600" spc="2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đe</a:t>
            </a:r>
            <a:r>
              <a:rPr sz="2600" spc="2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doạn</a:t>
            </a:r>
            <a:r>
              <a:rPr sz="2600" spc="2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tính</a:t>
            </a:r>
            <a:r>
              <a:rPr sz="2600" spc="2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mạng</a:t>
            </a:r>
            <a:r>
              <a:rPr sz="2600" spc="2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28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dung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nạp</a:t>
            </a:r>
            <a:r>
              <a:rPr sz="2600" spc="-5" dirty="0">
                <a:latin typeface="Arial"/>
                <a:cs typeface="Arial"/>
              </a:rPr>
              <a:t> NIV</a:t>
            </a:r>
            <a:endParaRPr sz="2600">
              <a:latin typeface="Arial"/>
              <a:cs typeface="Arial"/>
            </a:endParaRPr>
          </a:p>
          <a:p>
            <a:pPr marL="5247640" marR="5080" lvl="1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374005" algn="l"/>
              </a:tabLst>
            </a:pPr>
            <a:r>
              <a:rPr sz="1000" spc="-10" dirty="0">
                <a:latin typeface="Book Antiqua"/>
                <a:cs typeface="Book Antiqua"/>
              </a:rPr>
              <a:t>GOLD</a:t>
            </a:r>
            <a:r>
              <a:rPr sz="1000" spc="15" dirty="0">
                <a:latin typeface="Book Antiqua"/>
                <a:cs typeface="Book Antiqua"/>
              </a:rPr>
              <a:t> </a:t>
            </a:r>
            <a:r>
              <a:rPr sz="1000" dirty="0">
                <a:latin typeface="Book Antiqua"/>
                <a:cs typeface="Book Antiqua"/>
              </a:rPr>
              <a:t>(2018),</a:t>
            </a:r>
            <a:r>
              <a:rPr sz="1000" spc="-1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"Global</a:t>
            </a:r>
            <a:r>
              <a:rPr sz="1000" spc="-1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Strategy</a:t>
            </a:r>
            <a:r>
              <a:rPr sz="1000" spc="-15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for</a:t>
            </a:r>
            <a:r>
              <a:rPr sz="1000" spc="20" dirty="0">
                <a:latin typeface="Book Antiqua"/>
                <a:cs typeface="Book Antiqua"/>
              </a:rPr>
              <a:t> </a:t>
            </a:r>
            <a:r>
              <a:rPr sz="1000" spc="-10" dirty="0">
                <a:latin typeface="Book Antiqua"/>
                <a:cs typeface="Book Antiqua"/>
              </a:rPr>
              <a:t>the</a:t>
            </a:r>
            <a:r>
              <a:rPr sz="100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Diagnosis, </a:t>
            </a:r>
            <a:r>
              <a:rPr sz="100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Management</a:t>
            </a:r>
            <a:r>
              <a:rPr sz="1000" spc="5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and</a:t>
            </a:r>
            <a:r>
              <a:rPr sz="1000" spc="1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Prevention</a:t>
            </a:r>
            <a:r>
              <a:rPr sz="1000" spc="2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of</a:t>
            </a:r>
            <a:r>
              <a:rPr sz="1000" spc="1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COPD,</a:t>
            </a:r>
            <a:r>
              <a:rPr sz="1000" spc="1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Global</a:t>
            </a:r>
            <a:r>
              <a:rPr sz="1000" spc="-10" dirty="0">
                <a:latin typeface="Book Antiqua"/>
                <a:cs typeface="Book Antiqua"/>
              </a:rPr>
              <a:t> Initiative </a:t>
            </a:r>
            <a:r>
              <a:rPr sz="1000" spc="-235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for</a:t>
            </a:r>
            <a:r>
              <a:rPr sz="1000" spc="15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Chronic</a:t>
            </a:r>
            <a:r>
              <a:rPr sz="1000" spc="45" dirty="0">
                <a:latin typeface="Book Antiqua"/>
                <a:cs typeface="Book Antiqua"/>
              </a:rPr>
              <a:t> </a:t>
            </a:r>
            <a:r>
              <a:rPr sz="1000" spc="-10" dirty="0">
                <a:latin typeface="Book Antiqua"/>
                <a:cs typeface="Book Antiqua"/>
              </a:rPr>
              <a:t>Obstructive</a:t>
            </a:r>
            <a:r>
              <a:rPr sz="1000" spc="15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Lung</a:t>
            </a:r>
            <a:r>
              <a:rPr sz="1000" spc="10" dirty="0">
                <a:latin typeface="Book Antiqua"/>
                <a:cs typeface="Book Antiqua"/>
              </a:rPr>
              <a:t> </a:t>
            </a:r>
            <a:r>
              <a:rPr sz="1000" spc="-5" dirty="0">
                <a:latin typeface="Book Antiqua"/>
                <a:cs typeface="Book Antiqua"/>
              </a:rPr>
              <a:t>Disease</a:t>
            </a:r>
            <a:r>
              <a:rPr sz="1000" dirty="0">
                <a:latin typeface="Book Antiqua"/>
                <a:cs typeface="Book Antiqua"/>
              </a:rPr>
              <a:t> </a:t>
            </a:r>
            <a:r>
              <a:rPr sz="1000" spc="-10" dirty="0">
                <a:latin typeface="Book Antiqua"/>
                <a:cs typeface="Book Antiqua"/>
              </a:rPr>
              <a:t>(GOLD)</a:t>
            </a:r>
            <a:r>
              <a:rPr sz="1000" spc="45" dirty="0">
                <a:latin typeface="Book Antiqua"/>
                <a:cs typeface="Book Antiqua"/>
              </a:rPr>
              <a:t> </a:t>
            </a:r>
            <a:r>
              <a:rPr sz="1000" dirty="0">
                <a:latin typeface="Book Antiqua"/>
                <a:cs typeface="Book Antiqua"/>
              </a:rPr>
              <a:t>2018", </a:t>
            </a:r>
            <a:r>
              <a:rPr sz="1000" spc="5" dirty="0">
                <a:latin typeface="Book Antiqua"/>
                <a:cs typeface="Book Antiqua"/>
              </a:rPr>
              <a:t> </a:t>
            </a:r>
            <a:r>
              <a:rPr sz="1000" i="1" spc="-5" dirty="0">
                <a:latin typeface="Book Antiqua"/>
                <a:cs typeface="Book Antiqua"/>
              </a:rPr>
              <a:t>GOLD</a:t>
            </a:r>
            <a:r>
              <a:rPr sz="1000" spc="-5" dirty="0">
                <a:latin typeface="Book Antiqua"/>
                <a:cs typeface="Book Antiqua"/>
              </a:rPr>
              <a:t>.</a:t>
            </a:r>
            <a:endParaRPr sz="10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4121" rIns="0" bIns="0" rtlCol="0">
            <a:spAutoFit/>
          </a:bodyPr>
          <a:lstStyle/>
          <a:p>
            <a:pPr marL="152400" algn="ctr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</a:rPr>
              <a:t>COPD</a:t>
            </a:r>
            <a:r>
              <a:rPr spc="-5" dirty="0">
                <a:solidFill>
                  <a:srgbClr val="0076A2"/>
                </a:solidFill>
              </a:rPr>
              <a:t> đợt</a:t>
            </a:r>
            <a:r>
              <a:rPr spc="-25" dirty="0">
                <a:solidFill>
                  <a:srgbClr val="0076A2"/>
                </a:solidFill>
              </a:rPr>
              <a:t> </a:t>
            </a:r>
            <a:r>
              <a:rPr dirty="0">
                <a:solidFill>
                  <a:srgbClr val="0076A2"/>
                </a:solidFill>
              </a:rPr>
              <a:t>cấp </a:t>
            </a:r>
            <a:r>
              <a:rPr spc="-5" dirty="0">
                <a:solidFill>
                  <a:srgbClr val="0076A2"/>
                </a:solidFill>
              </a:rPr>
              <a:t>–</a:t>
            </a:r>
          </a:p>
          <a:p>
            <a:pPr marL="152400" algn="ctr">
              <a:lnSpc>
                <a:spcPct val="100000"/>
              </a:lnSpc>
            </a:pPr>
            <a:r>
              <a:rPr spc="-10" dirty="0">
                <a:solidFill>
                  <a:srgbClr val="0076A2"/>
                </a:solidFill>
              </a:rPr>
              <a:t>CHỈ</a:t>
            </a:r>
            <a:r>
              <a:rPr spc="15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ĐỊNH</a:t>
            </a:r>
            <a:r>
              <a:rPr spc="25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THỞ</a:t>
            </a:r>
            <a:r>
              <a:rPr spc="10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MÁY</a:t>
            </a:r>
            <a:r>
              <a:rPr spc="15" dirty="0">
                <a:solidFill>
                  <a:srgbClr val="0076A2"/>
                </a:solidFill>
              </a:rPr>
              <a:t> </a:t>
            </a:r>
            <a:r>
              <a:rPr spc="-5" dirty="0">
                <a:solidFill>
                  <a:srgbClr val="0076A2"/>
                </a:solidFill>
              </a:rPr>
              <a:t>XÂM</a:t>
            </a:r>
            <a:r>
              <a:rPr spc="10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LẤN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825399"/>
            <a:ext cx="7580630" cy="3300729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2600" i="1" spc="-15" dirty="0">
                <a:solidFill>
                  <a:srgbClr val="FF0000"/>
                </a:solidFill>
                <a:latin typeface="Constantia"/>
                <a:cs typeface="Constantia"/>
              </a:rPr>
              <a:t>Cài</a:t>
            </a:r>
            <a:r>
              <a:rPr sz="2600" i="1" spc="-2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600" i="1" dirty="0">
                <a:solidFill>
                  <a:srgbClr val="FF0000"/>
                </a:solidFill>
                <a:latin typeface="Constantia"/>
                <a:cs typeface="Constantia"/>
              </a:rPr>
              <a:t>đặt</a:t>
            </a:r>
            <a:r>
              <a:rPr sz="2600" i="1" spc="-2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600" i="1" dirty="0">
                <a:solidFill>
                  <a:srgbClr val="FF0000"/>
                </a:solidFill>
                <a:latin typeface="Constantia"/>
                <a:cs typeface="Constantia"/>
              </a:rPr>
              <a:t>ban</a:t>
            </a:r>
            <a:r>
              <a:rPr sz="2600" i="1" spc="-2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600" i="1" dirty="0">
                <a:solidFill>
                  <a:srgbClr val="FF0000"/>
                </a:solidFill>
                <a:latin typeface="Constantia"/>
                <a:cs typeface="Constantia"/>
              </a:rPr>
              <a:t>đầu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COPD/KPT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MODE: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PC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hoặc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AC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FIO2: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0.5-1.0,</a:t>
            </a:r>
            <a:endParaRPr sz="2600">
              <a:latin typeface="Arial"/>
              <a:cs typeface="Arial"/>
            </a:endParaRPr>
          </a:p>
          <a:p>
            <a:pPr marL="285115" marR="5080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spc="5" dirty="0">
                <a:latin typeface="Arial"/>
                <a:cs typeface="Arial"/>
              </a:rPr>
              <a:t>RR: </a:t>
            </a:r>
            <a:r>
              <a:rPr sz="2600" dirty="0">
                <a:latin typeface="Arial"/>
                <a:cs typeface="Arial"/>
              </a:rPr>
              <a:t>10 - </a:t>
            </a:r>
            <a:r>
              <a:rPr sz="2600" spc="-30" dirty="0">
                <a:latin typeface="Arial"/>
                <a:cs typeface="Arial"/>
              </a:rPr>
              <a:t>15bpm,VT: </a:t>
            </a:r>
            <a:r>
              <a:rPr sz="2600" dirty="0">
                <a:latin typeface="Arial"/>
                <a:cs typeface="Arial"/>
              </a:rPr>
              <a:t>5-8 mL/kg, Flow 60 – 100L/p,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I:E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1:3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PEEP: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auto-PEEP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measurement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on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PEEP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of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0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5638" y="429005"/>
            <a:ext cx="32531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ĐIỀU</a:t>
            </a:r>
            <a:r>
              <a:rPr spc="-50" dirty="0"/>
              <a:t> </a:t>
            </a:r>
            <a:r>
              <a:rPr spc="-10" dirty="0"/>
              <a:t>CHỈNH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2747"/>
            <a:ext cx="8964167" cy="525627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5638" y="748029"/>
            <a:ext cx="32531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ĐIỀU</a:t>
            </a:r>
            <a:r>
              <a:rPr spc="-50" dirty="0"/>
              <a:t> </a:t>
            </a:r>
            <a:r>
              <a:rPr spc="-10" dirty="0"/>
              <a:t>CHỈNH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1773935"/>
            <a:ext cx="6697980" cy="46786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7056" y="748029"/>
            <a:ext cx="72707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Chỉ</a:t>
            </a:r>
            <a:r>
              <a:rPr dirty="0"/>
              <a:t> </a:t>
            </a:r>
            <a:r>
              <a:rPr spc="-5" dirty="0"/>
              <a:t>định</a:t>
            </a:r>
            <a:r>
              <a:rPr spc="20" dirty="0"/>
              <a:t> </a:t>
            </a:r>
            <a:r>
              <a:rPr spc="-5" dirty="0"/>
              <a:t>NIV</a:t>
            </a:r>
            <a:r>
              <a:rPr spc="15" dirty="0"/>
              <a:t> </a:t>
            </a:r>
            <a:r>
              <a:rPr spc="-5" dirty="0"/>
              <a:t>- </a:t>
            </a:r>
            <a:r>
              <a:rPr spc="-10" dirty="0"/>
              <a:t>COPD</a:t>
            </a:r>
            <a:r>
              <a:rPr spc="10" dirty="0"/>
              <a:t> </a:t>
            </a:r>
            <a:r>
              <a:rPr spc="-5" dirty="0"/>
              <a:t>ổn</a:t>
            </a:r>
            <a:r>
              <a:rPr spc="15" dirty="0"/>
              <a:t> </a:t>
            </a:r>
            <a:r>
              <a:rPr spc="-5" dirty="0"/>
              <a:t>định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084577"/>
            <a:ext cx="7849234" cy="109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COPD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ổn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định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có hội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chứng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ngưng thở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khi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ngủ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218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COPD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ổn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định </a:t>
            </a:r>
            <a:r>
              <a:rPr sz="2600" dirty="0">
                <a:latin typeface="Arial"/>
                <a:cs typeface="Arial"/>
              </a:rPr>
              <a:t>sau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đợt </a:t>
            </a:r>
            <a:r>
              <a:rPr sz="2600" dirty="0">
                <a:latin typeface="Arial"/>
                <a:cs typeface="Arial"/>
              </a:rPr>
              <a:t>cấp còn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tăng CO2 dai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dẳng</a:t>
            </a:r>
            <a:r>
              <a:rPr sz="2600" dirty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4121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THEO</a:t>
            </a:r>
            <a:r>
              <a:rPr spc="-25" dirty="0"/>
              <a:t> </a:t>
            </a:r>
            <a:r>
              <a:rPr spc="-10" dirty="0"/>
              <a:t>DÕI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BỆNH</a:t>
            </a:r>
            <a:r>
              <a:rPr spc="15" dirty="0"/>
              <a:t> </a:t>
            </a:r>
            <a:r>
              <a:rPr spc="-5" dirty="0"/>
              <a:t>NHÂN</a:t>
            </a:r>
            <a:r>
              <a:rPr spc="15" dirty="0"/>
              <a:t> </a:t>
            </a:r>
            <a:r>
              <a:rPr spc="-10" dirty="0"/>
              <a:t>COPD THỞ MÁY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879803"/>
            <a:ext cx="8300720" cy="4307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Đồng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bộ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bệnh nhân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–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máy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Dấu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hiệu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lâm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sàng</a:t>
            </a:r>
            <a:endParaRPr sz="2600">
              <a:latin typeface="Arial"/>
              <a:cs typeface="Arial"/>
            </a:endParaRPr>
          </a:p>
          <a:p>
            <a:pPr marL="652780" lvl="1" indent="-247015">
              <a:lnSpc>
                <a:spcPct val="100000"/>
              </a:lnSpc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dirty="0">
                <a:latin typeface="Arial"/>
                <a:cs typeface="Arial"/>
              </a:rPr>
              <a:t>Nhịp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thở, thở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kéo,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tiếng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phổi.</a:t>
            </a:r>
            <a:endParaRPr sz="2600">
              <a:latin typeface="Arial"/>
              <a:cs typeface="Arial"/>
            </a:endParaRPr>
          </a:p>
          <a:p>
            <a:pPr marL="652780" lvl="1" indent="-247015">
              <a:lnSpc>
                <a:spcPct val="100000"/>
              </a:lnSpc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dirty="0">
                <a:latin typeface="Arial"/>
                <a:cs typeface="Arial"/>
              </a:rPr>
              <a:t>Nhịp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tim,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huyết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áp.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Chỉ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điểm</a:t>
            </a:r>
            <a:r>
              <a:rPr sz="2600" dirty="0">
                <a:latin typeface="Arial"/>
                <a:cs typeface="Arial"/>
              </a:rPr>
              <a:t> auto-PEEP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hiện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diện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và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đo auto-PEEP</a:t>
            </a:r>
            <a:endParaRPr sz="2600">
              <a:latin typeface="Arial"/>
              <a:cs typeface="Arial"/>
            </a:endParaRPr>
          </a:p>
          <a:p>
            <a:pPr marL="652780" lvl="1" indent="-247015">
              <a:lnSpc>
                <a:spcPct val="100000"/>
              </a:lnSpc>
              <a:spcBef>
                <a:spcPts val="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dirty="0">
                <a:latin typeface="Arial"/>
                <a:cs typeface="Arial"/>
              </a:rPr>
              <a:t>Biểu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đồ</a:t>
            </a:r>
            <a:r>
              <a:rPr sz="2600" spc="-5" dirty="0">
                <a:latin typeface="Arial"/>
                <a:cs typeface="Arial"/>
              </a:rPr>
              <a:t> lưu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lượng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–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thời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gian</a:t>
            </a:r>
            <a:endParaRPr sz="2600">
              <a:latin typeface="Arial"/>
              <a:cs typeface="Arial"/>
            </a:endParaRPr>
          </a:p>
          <a:p>
            <a:pPr marL="652780" lvl="1" indent="-247015">
              <a:lnSpc>
                <a:spcPct val="100000"/>
              </a:lnSpc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dirty="0">
                <a:latin typeface="Arial"/>
                <a:cs typeface="Arial"/>
              </a:rPr>
              <a:t>Bệnh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nhân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trigger</a:t>
            </a:r>
            <a:r>
              <a:rPr sz="2600" dirty="0">
                <a:latin typeface="Arial"/>
                <a:cs typeface="Arial"/>
              </a:rPr>
              <a:t> mà máy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nhận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được.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P-peak,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đo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P-plateau</a:t>
            </a:r>
            <a:endParaRPr sz="2600">
              <a:latin typeface="Arial"/>
              <a:cs typeface="Arial"/>
            </a:endParaRPr>
          </a:p>
          <a:p>
            <a:pPr marL="652145" marR="5080" lvl="1" indent="-247015">
              <a:lnSpc>
                <a:spcPts val="2500"/>
              </a:lnSpc>
              <a:spcBef>
                <a:spcPts val="600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2780" algn="l"/>
              </a:tabLst>
            </a:pPr>
            <a:r>
              <a:rPr sz="2600" dirty="0">
                <a:latin typeface="Arial"/>
                <a:cs typeface="Arial"/>
              </a:rPr>
              <a:t>Sự</a:t>
            </a:r>
            <a:r>
              <a:rPr sz="2600" spc="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thay</a:t>
            </a:r>
            <a:r>
              <a:rPr sz="2600" spc="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đổi</a:t>
            </a:r>
            <a:r>
              <a:rPr sz="2600" spc="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P-peak</a:t>
            </a:r>
            <a:r>
              <a:rPr sz="2600" spc="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–</a:t>
            </a:r>
            <a:r>
              <a:rPr sz="2600" spc="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Pplateau</a:t>
            </a:r>
            <a:r>
              <a:rPr sz="2600" spc="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thể</a:t>
            </a:r>
            <a:r>
              <a:rPr sz="2600" spc="10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hiện</a:t>
            </a:r>
            <a:r>
              <a:rPr sz="2600" spc="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sự</a:t>
            </a:r>
            <a:r>
              <a:rPr sz="2600" spc="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thay</a:t>
            </a:r>
            <a:r>
              <a:rPr sz="2600" spc="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đổi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kháng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lực</a:t>
            </a:r>
            <a:r>
              <a:rPr sz="2600" dirty="0">
                <a:latin typeface="Arial"/>
                <a:cs typeface="Arial"/>
              </a:rPr>
              <a:t> đường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thở.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2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spc="5" dirty="0">
                <a:latin typeface="Arial"/>
                <a:cs typeface="Arial"/>
              </a:rPr>
              <a:t>SpO2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và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máu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động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mạch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1491" y="1676400"/>
            <a:ext cx="2921508" cy="18882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5140" rIns="0" bIns="0" rtlCol="0">
            <a:spAutoFit/>
          </a:bodyPr>
          <a:lstStyle/>
          <a:p>
            <a:pPr algn="ctr">
              <a:lnSpc>
                <a:spcPts val="4705"/>
              </a:lnSpc>
              <a:spcBef>
                <a:spcPts val="95"/>
              </a:spcBef>
            </a:pPr>
            <a:r>
              <a:rPr spc="-5" dirty="0"/>
              <a:t>THEO</a:t>
            </a:r>
            <a:r>
              <a:rPr spc="-40" dirty="0"/>
              <a:t> </a:t>
            </a:r>
            <a:r>
              <a:rPr spc="-10" dirty="0"/>
              <a:t>DÕI</a:t>
            </a:r>
          </a:p>
          <a:p>
            <a:pPr algn="ctr">
              <a:lnSpc>
                <a:spcPts val="4705"/>
              </a:lnSpc>
            </a:pPr>
            <a:r>
              <a:rPr spc="-10" dirty="0"/>
              <a:t>BỆNH</a:t>
            </a:r>
            <a:r>
              <a:rPr spc="15" dirty="0"/>
              <a:t> </a:t>
            </a:r>
            <a:r>
              <a:rPr spc="-5" dirty="0"/>
              <a:t>NHÂN</a:t>
            </a:r>
            <a:r>
              <a:rPr spc="15" dirty="0"/>
              <a:t> </a:t>
            </a:r>
            <a:r>
              <a:rPr spc="-10" dirty="0"/>
              <a:t>COPD THỞ MÁY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12" y="2060568"/>
            <a:ext cx="3578269" cy="44316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6235" y="4840223"/>
            <a:ext cx="3515698" cy="165192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057" y="728548"/>
            <a:ext cx="56711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THỞ</a:t>
            </a:r>
            <a:r>
              <a:rPr spc="-25" dirty="0"/>
              <a:t> </a:t>
            </a:r>
            <a:r>
              <a:rPr spc="-5" dirty="0"/>
              <a:t>MÁY </a:t>
            </a:r>
            <a:r>
              <a:rPr spc="-10" dirty="0"/>
              <a:t>TRONG</a:t>
            </a:r>
            <a:r>
              <a:rPr spc="-25" dirty="0"/>
              <a:t> </a:t>
            </a:r>
            <a:r>
              <a:rPr spc="-10" dirty="0"/>
              <a:t>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87067"/>
            <a:ext cx="8072755" cy="2482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715" indent="-273050">
              <a:lnSpc>
                <a:spcPct val="150000"/>
              </a:lnSpc>
              <a:spcBef>
                <a:spcPts val="10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Hen</a:t>
            </a:r>
            <a:r>
              <a:rPr sz="2600" spc="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cấp</a:t>
            </a:r>
            <a:r>
              <a:rPr sz="2600" spc="1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chỉ</a:t>
            </a:r>
            <a:r>
              <a:rPr sz="2600" spc="114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ít</a:t>
            </a:r>
            <a:r>
              <a:rPr sz="2600" spc="12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hơn</a:t>
            </a:r>
            <a:r>
              <a:rPr sz="2600" spc="1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5%</a:t>
            </a:r>
            <a:r>
              <a:rPr sz="2600" spc="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cần,</a:t>
            </a:r>
            <a:r>
              <a:rPr sz="2600" spc="1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trong</a:t>
            </a:r>
            <a:r>
              <a:rPr sz="2600" spc="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khi</a:t>
            </a:r>
            <a:r>
              <a:rPr sz="2600" spc="114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đợt</a:t>
            </a:r>
            <a:r>
              <a:rPr sz="2600" spc="1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cấp</a:t>
            </a:r>
            <a:r>
              <a:rPr sz="2600" spc="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COPD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nhập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viện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tới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&gt;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50%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cần</a:t>
            </a:r>
            <a:endParaRPr sz="2600">
              <a:latin typeface="Arial"/>
              <a:cs typeface="Arial"/>
            </a:endParaRPr>
          </a:p>
          <a:p>
            <a:pPr marL="285115" marR="5080" indent="-273050">
              <a:lnSpc>
                <a:spcPct val="1501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  <a:tab pos="1214755" algn="l"/>
                <a:tab pos="2106295" algn="l"/>
                <a:tab pos="2815590" algn="l"/>
                <a:tab pos="3504565" algn="l"/>
                <a:tab pos="4194810" algn="l"/>
                <a:tab pos="5177790" algn="l"/>
                <a:tab pos="5775325" algn="l"/>
                <a:tab pos="6311900" algn="l"/>
                <a:tab pos="7002780" algn="l"/>
                <a:tab pos="7508875" algn="l"/>
              </a:tabLst>
            </a:pPr>
            <a:r>
              <a:rPr sz="2600" dirty="0">
                <a:latin typeface="Arial"/>
                <a:cs typeface="Arial"/>
              </a:rPr>
              <a:t>Bệ</a:t>
            </a:r>
            <a:r>
              <a:rPr sz="2600" spc="5" dirty="0">
                <a:latin typeface="Arial"/>
                <a:cs typeface="Arial"/>
              </a:rPr>
              <a:t>n</a:t>
            </a:r>
            <a:r>
              <a:rPr sz="2600" dirty="0">
                <a:latin typeface="Arial"/>
                <a:cs typeface="Arial"/>
              </a:rPr>
              <a:t>h	nhân	hen	cấp	cần	th</a:t>
            </a:r>
            <a:r>
              <a:rPr sz="2600" spc="-15" dirty="0">
                <a:latin typeface="Arial"/>
                <a:cs typeface="Arial"/>
              </a:rPr>
              <a:t>ô</a:t>
            </a:r>
            <a:r>
              <a:rPr sz="2600" dirty="0">
                <a:latin typeface="Arial"/>
                <a:cs typeface="Arial"/>
              </a:rPr>
              <a:t>ng	khí	cơ	học	có	t</a:t>
            </a:r>
            <a:r>
              <a:rPr sz="2600" spc="-15" dirty="0">
                <a:latin typeface="Arial"/>
                <a:cs typeface="Arial"/>
              </a:rPr>
              <a:t>ì</a:t>
            </a:r>
            <a:r>
              <a:rPr sz="2600" dirty="0">
                <a:latin typeface="Arial"/>
                <a:cs typeface="Arial"/>
              </a:rPr>
              <a:t>nh  trạng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 thắt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đường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dẫn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rất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nặng.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057" y="704164"/>
            <a:ext cx="56711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THỞ</a:t>
            </a:r>
            <a:r>
              <a:rPr spc="-25" dirty="0"/>
              <a:t> </a:t>
            </a:r>
            <a:r>
              <a:rPr spc="-5" dirty="0"/>
              <a:t>MÁY </a:t>
            </a:r>
            <a:r>
              <a:rPr spc="-10" dirty="0"/>
              <a:t>TRONG</a:t>
            </a:r>
            <a:r>
              <a:rPr spc="-25" dirty="0"/>
              <a:t> </a:t>
            </a:r>
            <a:r>
              <a:rPr spc="-10" dirty="0"/>
              <a:t>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621282"/>
            <a:ext cx="8148955" cy="4544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indent="-273050" algn="just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Đảm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bảo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trao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đổi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đủ</a:t>
            </a:r>
            <a:endParaRPr sz="2600">
              <a:latin typeface="Arial"/>
              <a:cs typeface="Arial"/>
            </a:endParaRPr>
          </a:p>
          <a:p>
            <a:pPr marL="285115" indent="-273050" algn="just">
              <a:lnSpc>
                <a:spcPct val="100000"/>
              </a:lnSpc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Giảm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tối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thiểu sự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phát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triển</a:t>
            </a:r>
            <a:r>
              <a:rPr sz="2600" dirty="0">
                <a:latin typeface="Arial"/>
                <a:cs typeface="Arial"/>
              </a:rPr>
              <a:t> của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auto PEEP</a:t>
            </a:r>
            <a:endParaRPr sz="2600">
              <a:latin typeface="Arial"/>
              <a:cs typeface="Arial"/>
            </a:endParaRPr>
          </a:p>
          <a:p>
            <a:pPr marL="652780" lvl="1" indent="-247650" algn="just">
              <a:lnSpc>
                <a:spcPct val="100000"/>
              </a:lnSpc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dirty="0">
                <a:latin typeface="Arial"/>
                <a:cs typeface="Arial"/>
              </a:rPr>
              <a:t>Vt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thấp</a:t>
            </a:r>
            <a:endParaRPr sz="2600">
              <a:latin typeface="Arial"/>
              <a:cs typeface="Arial"/>
            </a:endParaRPr>
          </a:p>
          <a:p>
            <a:pPr marL="652780" lvl="1" indent="-247650" algn="just">
              <a:lnSpc>
                <a:spcPct val="100000"/>
              </a:lnSpc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spc="5" dirty="0">
                <a:latin typeface="Arial"/>
                <a:cs typeface="Arial"/>
              </a:rPr>
              <a:t>Tối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ưu</a:t>
            </a:r>
            <a:r>
              <a:rPr sz="2600" dirty="0">
                <a:latin typeface="Arial"/>
                <a:cs typeface="Arial"/>
              </a:rPr>
              <a:t> hóa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Te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(tần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số thở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thấp,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Ti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ngắn)</a:t>
            </a:r>
            <a:endParaRPr sz="2600">
              <a:latin typeface="Arial"/>
              <a:cs typeface="Arial"/>
            </a:endParaRPr>
          </a:p>
          <a:p>
            <a:pPr marL="285115" indent="-273050" algn="just">
              <a:lnSpc>
                <a:spcPct val="100000"/>
              </a:lnSpc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Hạn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chế tổn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thương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phổi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do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máy</a:t>
            </a:r>
            <a:endParaRPr sz="2600">
              <a:latin typeface="Arial"/>
              <a:cs typeface="Arial"/>
            </a:endParaRPr>
          </a:p>
          <a:p>
            <a:pPr marL="652780" marR="5080" lvl="1" indent="-247650" algn="just">
              <a:lnSpc>
                <a:spcPct val="8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spc="5" dirty="0">
                <a:latin typeface="Arial"/>
                <a:cs typeface="Arial"/>
              </a:rPr>
              <a:t>Thông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r>
              <a:rPr sz="2600" spc="5" dirty="0">
                <a:latin typeface="Arial"/>
                <a:cs typeface="Arial"/>
              </a:rPr>
              <a:t> phút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cao: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tăng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autoPEEP,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tăng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tổn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thương</a:t>
            </a:r>
            <a:r>
              <a:rPr sz="2600" spc="47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phổi,</a:t>
            </a:r>
            <a:r>
              <a:rPr sz="2600" spc="4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nguy</a:t>
            </a:r>
            <a:r>
              <a:rPr sz="2600" spc="4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cơ</a:t>
            </a:r>
            <a:r>
              <a:rPr sz="2600" spc="4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rối</a:t>
            </a:r>
            <a:r>
              <a:rPr sz="2600" spc="48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loạn</a:t>
            </a:r>
            <a:r>
              <a:rPr sz="2600" spc="4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huyết</a:t>
            </a:r>
            <a:r>
              <a:rPr sz="2600" spc="48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động</a:t>
            </a:r>
            <a:r>
              <a:rPr sz="2600" spc="49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(giảm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hồi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lưu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tĩnh</a:t>
            </a:r>
            <a:r>
              <a:rPr sz="2600" spc="30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mạch)</a:t>
            </a:r>
            <a:endParaRPr sz="2600">
              <a:latin typeface="Arial"/>
              <a:cs typeface="Arial"/>
            </a:endParaRPr>
          </a:p>
          <a:p>
            <a:pPr marL="652780" lvl="1" indent="-247650" algn="just">
              <a:lnSpc>
                <a:spcPct val="100000"/>
              </a:lnSpc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spc="5" dirty="0">
                <a:latin typeface="Arial"/>
                <a:cs typeface="Arial"/>
              </a:rPr>
              <a:t>Thông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phút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thấp: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Toan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hô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hấp.</a:t>
            </a:r>
            <a:endParaRPr sz="2600">
              <a:latin typeface="Arial"/>
              <a:cs typeface="Arial"/>
            </a:endParaRPr>
          </a:p>
          <a:p>
            <a:pPr marL="652780" marR="5715" lvl="1" indent="-247650" algn="just">
              <a:lnSpc>
                <a:spcPts val="2500"/>
              </a:lnSpc>
              <a:spcBef>
                <a:spcPts val="600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dirty="0">
                <a:latin typeface="Arial"/>
                <a:cs typeface="Arial"/>
              </a:rPr>
              <a:t>Cân </a:t>
            </a:r>
            <a:r>
              <a:rPr sz="2600" spc="-5" dirty="0">
                <a:latin typeface="Arial"/>
                <a:cs typeface="Arial"/>
              </a:rPr>
              <a:t>bằng lợi </a:t>
            </a:r>
            <a:r>
              <a:rPr sz="2600" dirty="0">
                <a:latin typeface="Arial"/>
                <a:cs typeface="Arial"/>
              </a:rPr>
              <a:t>và </a:t>
            </a:r>
            <a:r>
              <a:rPr sz="2600" spc="-5" dirty="0">
                <a:latin typeface="Arial"/>
                <a:cs typeface="Arial"/>
              </a:rPr>
              <a:t>hại, </a:t>
            </a:r>
            <a:r>
              <a:rPr sz="2600" dirty="0">
                <a:latin typeface="Arial"/>
                <a:cs typeface="Arial"/>
              </a:rPr>
              <a:t>giai đoạn đầu chấp nhận toan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hô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hấp (pH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&gt;=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7.2)</a:t>
            </a:r>
            <a:endParaRPr sz="2600">
              <a:latin typeface="Arial"/>
              <a:cs typeface="Arial"/>
            </a:endParaRPr>
          </a:p>
          <a:p>
            <a:pPr marL="285115" indent="-273050" algn="just">
              <a:lnSpc>
                <a:spcPct val="100000"/>
              </a:lnSpc>
              <a:spcBef>
                <a:spcPts val="2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spc="-5" dirty="0">
                <a:latin typeface="Arial"/>
                <a:cs typeface="Arial"/>
              </a:rPr>
              <a:t>Điều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trị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tích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cực</a:t>
            </a:r>
            <a:r>
              <a:rPr sz="2600" spc="-5" dirty="0">
                <a:latin typeface="Arial"/>
                <a:cs typeface="Arial"/>
              </a:rPr>
              <a:t> giảm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viêm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và co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thắt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đường thở.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057" y="704164"/>
            <a:ext cx="56711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THỞ</a:t>
            </a:r>
            <a:r>
              <a:rPr spc="-25" dirty="0"/>
              <a:t> </a:t>
            </a:r>
            <a:r>
              <a:rPr spc="-5" dirty="0"/>
              <a:t>MÁY </a:t>
            </a:r>
            <a:r>
              <a:rPr spc="-10" dirty="0"/>
              <a:t>TRONG</a:t>
            </a:r>
            <a:r>
              <a:rPr spc="-25" dirty="0"/>
              <a:t> </a:t>
            </a:r>
            <a:r>
              <a:rPr spc="-10" dirty="0"/>
              <a:t>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97394"/>
            <a:ext cx="8073390" cy="359346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7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PCV:</a:t>
            </a:r>
            <a:endParaRPr sz="26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spc="5" dirty="0">
                <a:latin typeface="Arial"/>
                <a:cs typeface="Arial"/>
              </a:rPr>
              <a:t>VCV</a:t>
            </a:r>
            <a:endParaRPr sz="2600">
              <a:latin typeface="Arial"/>
              <a:cs typeface="Arial"/>
            </a:endParaRPr>
          </a:p>
          <a:p>
            <a:pPr marL="285115" indent="-273050" algn="just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Tùy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giai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đoạn:</a:t>
            </a:r>
            <a:endParaRPr sz="2600">
              <a:latin typeface="Arial"/>
              <a:cs typeface="Arial"/>
            </a:endParaRPr>
          </a:p>
          <a:p>
            <a:pPr marL="652780" marR="5715" lvl="1" indent="-247650" algn="just">
              <a:lnSpc>
                <a:spcPct val="100000"/>
              </a:lnSpc>
              <a:spcBef>
                <a:spcPts val="620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dirty="0">
                <a:latin typeface="Arial"/>
                <a:cs typeface="Arial"/>
              </a:rPr>
              <a:t>Giai đoạn đầu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ưu tiên VCV </a:t>
            </a:r>
            <a:r>
              <a:rPr sz="2600" spc="-5" dirty="0">
                <a:latin typeface="Arial"/>
                <a:cs typeface="Arial"/>
              </a:rPr>
              <a:t>vì </a:t>
            </a:r>
            <a:r>
              <a:rPr sz="2600" dirty="0">
                <a:latin typeface="Arial"/>
                <a:cs typeface="Arial"/>
              </a:rPr>
              <a:t>kháng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lực</a:t>
            </a:r>
            <a:r>
              <a:rPr sz="2600" spc="7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đường </a:t>
            </a:r>
            <a:r>
              <a:rPr sz="2600" dirty="0">
                <a:latin typeface="Arial"/>
                <a:cs typeface="Arial"/>
              </a:rPr>
              <a:t> thở rất cao (driving </a:t>
            </a:r>
            <a:r>
              <a:rPr sz="2600" spc="-5" dirty="0">
                <a:latin typeface="Arial"/>
                <a:cs typeface="Arial"/>
              </a:rPr>
              <a:t>pressure có </a:t>
            </a:r>
            <a:r>
              <a:rPr sz="2600" dirty="0">
                <a:latin typeface="Arial"/>
                <a:cs typeface="Arial"/>
              </a:rPr>
              <a:t>thể &gt; 40 cmH2O),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đảm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bảo</a:t>
            </a:r>
            <a:r>
              <a:rPr sz="2600" spc="-5" dirty="0">
                <a:latin typeface="Arial"/>
                <a:cs typeface="Arial"/>
              </a:rPr>
              <a:t> được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Vt nếu sử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dụng PCV</a:t>
            </a:r>
            <a:endParaRPr sz="2600">
              <a:latin typeface="Arial"/>
              <a:cs typeface="Arial"/>
            </a:endParaRPr>
          </a:p>
          <a:p>
            <a:pPr marL="652780" marR="5080" lvl="1" indent="-247650" algn="just">
              <a:lnSpc>
                <a:spcPct val="100000"/>
              </a:lnSpc>
              <a:spcBef>
                <a:spcPts val="630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dirty="0">
                <a:latin typeface="Arial"/>
                <a:cs typeface="Arial"/>
              </a:rPr>
              <a:t>Giai đoạn sau có thể </a:t>
            </a:r>
            <a:r>
              <a:rPr sz="2600" spc="-5" dirty="0">
                <a:latin typeface="Arial"/>
                <a:cs typeface="Arial"/>
              </a:rPr>
              <a:t>chuyển </a:t>
            </a:r>
            <a:r>
              <a:rPr sz="2600" dirty="0">
                <a:latin typeface="Arial"/>
                <a:cs typeface="Arial"/>
              </a:rPr>
              <a:t>sang PCV để BN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thoải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mái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hơn.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057" y="723646"/>
            <a:ext cx="5671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THỞ</a:t>
            </a:r>
            <a:r>
              <a:rPr spc="-15" dirty="0"/>
              <a:t> </a:t>
            </a:r>
            <a:r>
              <a:rPr spc="-10" dirty="0"/>
              <a:t>MÁY</a:t>
            </a:r>
            <a:r>
              <a:rPr spc="-5" dirty="0"/>
              <a:t> </a:t>
            </a:r>
            <a:r>
              <a:rPr spc="-10" dirty="0"/>
              <a:t>TRONG</a:t>
            </a:r>
            <a:r>
              <a:rPr spc="-5" dirty="0"/>
              <a:t> </a:t>
            </a:r>
            <a:r>
              <a:rPr spc="-10" dirty="0"/>
              <a:t>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489680"/>
            <a:ext cx="8102600" cy="502475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575"/>
              </a:spcBef>
              <a:buClr>
                <a:srgbClr val="0AD0D9"/>
              </a:buClr>
              <a:buSzPct val="95000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000" dirty="0">
                <a:latin typeface="Arial"/>
                <a:cs typeface="Arial"/>
              </a:rPr>
              <a:t>Vt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thấp: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4-6ml/kg,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mục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tiêu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P-pla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&lt;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30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và không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phát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triển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auto-PEEP</a:t>
            </a:r>
            <a:endParaRPr sz="20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480"/>
              </a:spcBef>
              <a:buClr>
                <a:srgbClr val="0AD0D9"/>
              </a:buClr>
              <a:buSzPct val="95000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000" dirty="0">
                <a:latin typeface="Arial"/>
                <a:cs typeface="Arial"/>
              </a:rPr>
              <a:t>RR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thấp: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8-20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l/ph</a:t>
            </a:r>
            <a:endParaRPr sz="2000">
              <a:latin typeface="Arial"/>
              <a:cs typeface="Arial"/>
            </a:endParaRPr>
          </a:p>
          <a:p>
            <a:pPr marL="652780" lvl="1" indent="-247650">
              <a:lnSpc>
                <a:spcPct val="100000"/>
              </a:lnSpc>
              <a:spcBef>
                <a:spcPts val="484"/>
              </a:spcBef>
              <a:buClr>
                <a:srgbClr val="0E6EC5"/>
              </a:buClr>
              <a:buSzPct val="85000"/>
              <a:buFont typeface="Wingdings 2"/>
              <a:buChar char=""/>
              <a:tabLst>
                <a:tab pos="652780" algn="l"/>
                <a:tab pos="653415" algn="l"/>
              </a:tabLst>
            </a:pPr>
            <a:r>
              <a:rPr sz="2000" dirty="0">
                <a:latin typeface="Arial"/>
                <a:cs typeface="Arial"/>
              </a:rPr>
              <a:t>Phụ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thuộc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mức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độ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nặng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và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đánh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giá</a:t>
            </a:r>
            <a:r>
              <a:rPr sz="2000" dirty="0">
                <a:latin typeface="Arial"/>
                <a:cs typeface="Arial"/>
              </a:rPr>
              <a:t> sự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phát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triển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auto-PEEP</a:t>
            </a:r>
            <a:endParaRPr sz="2000">
              <a:latin typeface="Arial"/>
              <a:cs typeface="Arial"/>
            </a:endParaRPr>
          </a:p>
          <a:p>
            <a:pPr marL="652780" marR="361315" lvl="1" indent="-247650">
              <a:lnSpc>
                <a:spcPct val="100000"/>
              </a:lnSpc>
              <a:spcBef>
                <a:spcPts val="480"/>
              </a:spcBef>
              <a:buClr>
                <a:srgbClr val="0E6EC5"/>
              </a:buClr>
              <a:buSzPct val="85000"/>
              <a:buFont typeface="Wingdings 2"/>
              <a:buChar char=""/>
              <a:tabLst>
                <a:tab pos="652780" algn="l"/>
                <a:tab pos="653415" algn="l"/>
              </a:tabLst>
            </a:pPr>
            <a:r>
              <a:rPr sz="2000" dirty="0">
                <a:latin typeface="Arial"/>
                <a:cs typeface="Arial"/>
              </a:rPr>
              <a:t>Thường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trong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hen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RR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15-20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l/ph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vẫn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không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có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tăng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autoPEEP </a:t>
            </a:r>
            <a:r>
              <a:rPr sz="2000" spc="-5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đáng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kể.</a:t>
            </a:r>
            <a:endParaRPr sz="20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480"/>
              </a:spcBef>
              <a:buClr>
                <a:srgbClr val="0AD0D9"/>
              </a:buClr>
              <a:buSzPct val="95000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000" dirty="0">
                <a:latin typeface="Arial"/>
                <a:cs typeface="Arial"/>
              </a:rPr>
              <a:t>Ti:</a:t>
            </a:r>
            <a:endParaRPr sz="2000">
              <a:latin typeface="Arial"/>
              <a:cs typeface="Arial"/>
            </a:endParaRPr>
          </a:p>
          <a:p>
            <a:pPr marL="652780" lvl="1" indent="-247650">
              <a:lnSpc>
                <a:spcPct val="100000"/>
              </a:lnSpc>
              <a:spcBef>
                <a:spcPts val="480"/>
              </a:spcBef>
              <a:buClr>
                <a:srgbClr val="0E6EC5"/>
              </a:buClr>
              <a:buSzPct val="85000"/>
              <a:buFont typeface="Wingdings 2"/>
              <a:buChar char=""/>
              <a:tabLst>
                <a:tab pos="652780" algn="l"/>
                <a:tab pos="653415" algn="l"/>
              </a:tabLst>
            </a:pPr>
            <a:r>
              <a:rPr sz="2000" spc="-5" dirty="0">
                <a:latin typeface="Arial"/>
                <a:cs typeface="Arial"/>
              </a:rPr>
              <a:t>Ngắn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để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tối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ưu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1925" dirty="0">
                <a:latin typeface="Wingdings"/>
                <a:cs typeface="Wingdings"/>
              </a:rPr>
              <a:t>→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0.8-1s</a:t>
            </a:r>
            <a:endParaRPr sz="2000">
              <a:latin typeface="Arial"/>
              <a:cs typeface="Arial"/>
            </a:endParaRPr>
          </a:p>
          <a:p>
            <a:pPr marL="652780" marR="82550" lvl="1" indent="-247650">
              <a:lnSpc>
                <a:spcPct val="100000"/>
              </a:lnSpc>
              <a:spcBef>
                <a:spcPts val="480"/>
              </a:spcBef>
              <a:buClr>
                <a:srgbClr val="0E6EC5"/>
              </a:buClr>
              <a:buSzPct val="85000"/>
              <a:buFont typeface="Wingdings 2"/>
              <a:buChar char=""/>
              <a:tabLst>
                <a:tab pos="652780" algn="l"/>
                <a:tab pos="653415" algn="l"/>
              </a:tabLst>
            </a:pPr>
            <a:r>
              <a:rPr sz="2000" dirty="0">
                <a:latin typeface="Arial"/>
                <a:cs typeface="Arial"/>
              </a:rPr>
              <a:t>Trong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hen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thường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có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thể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cài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 dài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hơn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(1-1.5s)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nhưng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phải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đánh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giá </a:t>
            </a:r>
            <a:r>
              <a:rPr sz="2000" dirty="0">
                <a:latin typeface="Arial"/>
                <a:cs typeface="Arial"/>
              </a:rPr>
              <a:t>sự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phát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triển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của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auto-PEEP</a:t>
            </a:r>
            <a:endParaRPr sz="20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480"/>
              </a:spcBef>
              <a:buClr>
                <a:srgbClr val="0AD0D9"/>
              </a:buClr>
              <a:buSzPct val="95000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000" dirty="0">
                <a:latin typeface="Arial"/>
                <a:cs typeface="Arial"/>
              </a:rPr>
              <a:t>Mode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VCV:</a:t>
            </a:r>
            <a:endParaRPr sz="2000">
              <a:latin typeface="Arial"/>
              <a:cs typeface="Arial"/>
            </a:endParaRPr>
          </a:p>
          <a:p>
            <a:pPr marL="652780" lvl="1" indent="-247650">
              <a:lnSpc>
                <a:spcPct val="100000"/>
              </a:lnSpc>
              <a:spcBef>
                <a:spcPts val="480"/>
              </a:spcBef>
              <a:buClr>
                <a:srgbClr val="0E6EC5"/>
              </a:buClr>
              <a:buSzPct val="85000"/>
              <a:buFont typeface="Wingdings 2"/>
              <a:buChar char=""/>
              <a:tabLst>
                <a:tab pos="652780" algn="l"/>
                <a:tab pos="653415" algn="l"/>
              </a:tabLst>
            </a:pPr>
            <a:r>
              <a:rPr sz="2000" dirty="0">
                <a:latin typeface="Arial"/>
                <a:cs typeface="Arial"/>
              </a:rPr>
              <a:t>Tăng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inspiratory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flow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(để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đạt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</a:t>
            </a:r>
            <a:r>
              <a:rPr sz="2000" spc="-5" dirty="0">
                <a:latin typeface="Arial"/>
                <a:cs typeface="Arial"/>
              </a:rPr>
              <a:t> ngắn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và</a:t>
            </a:r>
            <a:r>
              <a:rPr sz="2000" dirty="0">
                <a:latin typeface="Arial"/>
                <a:cs typeface="Arial"/>
              </a:rPr>
              <a:t> đảm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bảo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Vt)</a:t>
            </a:r>
            <a:endParaRPr sz="2000">
              <a:latin typeface="Arial"/>
              <a:cs typeface="Arial"/>
            </a:endParaRPr>
          </a:p>
          <a:p>
            <a:pPr marL="652780" lvl="1" indent="-247650">
              <a:lnSpc>
                <a:spcPct val="100000"/>
              </a:lnSpc>
              <a:spcBef>
                <a:spcPts val="480"/>
              </a:spcBef>
              <a:buClr>
                <a:srgbClr val="0E6EC5"/>
              </a:buClr>
              <a:buSzPct val="85000"/>
              <a:buFont typeface="Wingdings 2"/>
              <a:buChar char=""/>
              <a:tabLst>
                <a:tab pos="652780" algn="l"/>
                <a:tab pos="653415" algn="l"/>
              </a:tabLst>
            </a:pPr>
            <a:r>
              <a:rPr sz="2000" dirty="0">
                <a:latin typeface="Arial"/>
                <a:cs typeface="Arial"/>
              </a:rPr>
              <a:t>Flow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pattern:</a:t>
            </a:r>
            <a:endParaRPr sz="2000">
              <a:latin typeface="Arial"/>
              <a:cs typeface="Arial"/>
            </a:endParaRPr>
          </a:p>
          <a:p>
            <a:pPr marL="927100" lvl="2" indent="-247650">
              <a:lnSpc>
                <a:spcPct val="100000"/>
              </a:lnSpc>
              <a:spcBef>
                <a:spcPts val="480"/>
              </a:spcBef>
              <a:buClr>
                <a:srgbClr val="009DD9"/>
              </a:buClr>
              <a:buSzPct val="70000"/>
              <a:buFont typeface="Wingdings 2"/>
              <a:buChar char=""/>
              <a:tabLst>
                <a:tab pos="927100" algn="l"/>
                <a:tab pos="927735" algn="l"/>
              </a:tabLst>
            </a:pPr>
            <a:r>
              <a:rPr sz="2000" dirty="0">
                <a:latin typeface="Arial"/>
                <a:cs typeface="Arial"/>
              </a:rPr>
              <a:t>Square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flow </a:t>
            </a:r>
            <a:r>
              <a:rPr sz="2000" spc="-5" dirty="0">
                <a:latin typeface="Arial"/>
                <a:cs typeface="Arial"/>
              </a:rPr>
              <a:t>đạt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được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Vt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trong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</a:t>
            </a:r>
            <a:r>
              <a:rPr sz="2000" spc="-5" dirty="0">
                <a:latin typeface="Arial"/>
                <a:cs typeface="Arial"/>
              </a:rPr>
              <a:t> ngắn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hơn,</a:t>
            </a:r>
            <a:endParaRPr sz="2000">
              <a:latin typeface="Arial"/>
              <a:cs typeface="Arial"/>
            </a:endParaRPr>
          </a:p>
          <a:p>
            <a:pPr marL="927100" lvl="2" indent="-247650">
              <a:lnSpc>
                <a:spcPct val="100000"/>
              </a:lnSpc>
              <a:spcBef>
                <a:spcPts val="480"/>
              </a:spcBef>
              <a:buClr>
                <a:srgbClr val="009DD9"/>
              </a:buClr>
              <a:buSzPct val="70000"/>
              <a:buFont typeface="Wingdings 2"/>
              <a:buChar char=""/>
              <a:tabLst>
                <a:tab pos="927100" algn="l"/>
                <a:tab pos="927735" algn="l"/>
              </a:tabLst>
            </a:pPr>
            <a:r>
              <a:rPr sz="2000" dirty="0">
                <a:latin typeface="Arial"/>
                <a:cs typeface="Arial"/>
              </a:rPr>
              <a:t>Descending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ramp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flow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cải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thiện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thông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khí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tốt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hơn.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0" y="4495880"/>
            <a:ext cx="2122419" cy="236211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057" y="723646"/>
            <a:ext cx="5671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THỞ</a:t>
            </a:r>
            <a:r>
              <a:rPr spc="-15" dirty="0"/>
              <a:t> </a:t>
            </a:r>
            <a:r>
              <a:rPr spc="-10" dirty="0"/>
              <a:t>MÁY</a:t>
            </a:r>
            <a:r>
              <a:rPr spc="-5" dirty="0"/>
              <a:t> </a:t>
            </a:r>
            <a:r>
              <a:rPr spc="-10" dirty="0"/>
              <a:t>TRONG</a:t>
            </a:r>
            <a:r>
              <a:rPr spc="-5" dirty="0"/>
              <a:t> </a:t>
            </a:r>
            <a:r>
              <a:rPr spc="-10" dirty="0"/>
              <a:t>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400679"/>
            <a:ext cx="8530590" cy="529336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85115" indent="-273050" algn="just">
              <a:lnSpc>
                <a:spcPct val="100000"/>
              </a:lnSpc>
              <a:spcBef>
                <a:spcPts val="670"/>
              </a:spcBef>
              <a:buClr>
                <a:srgbClr val="0AD0D9"/>
              </a:buClr>
              <a:buSzPct val="93750"/>
              <a:buFont typeface="Wingdings 2"/>
              <a:buChar char=""/>
              <a:tabLst>
                <a:tab pos="285750" algn="l"/>
              </a:tabLst>
            </a:pPr>
            <a:r>
              <a:rPr sz="2400" spc="-5" dirty="0">
                <a:latin typeface="Arial"/>
                <a:cs typeface="Arial"/>
              </a:rPr>
              <a:t>Cài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PEEP</a:t>
            </a:r>
            <a:endParaRPr sz="2400">
              <a:latin typeface="Arial"/>
              <a:cs typeface="Arial"/>
            </a:endParaRPr>
          </a:p>
          <a:p>
            <a:pPr marL="652780" lvl="1" indent="-247015" algn="just">
              <a:lnSpc>
                <a:spcPct val="100000"/>
              </a:lnSpc>
              <a:spcBef>
                <a:spcPts val="580"/>
              </a:spcBef>
              <a:buClr>
                <a:srgbClr val="0E6EC5"/>
              </a:buClr>
              <a:buSzPct val="85416"/>
              <a:buFont typeface="Wingdings 2"/>
              <a:buChar char=""/>
              <a:tabLst>
                <a:tab pos="652780" algn="l"/>
              </a:tabLst>
            </a:pPr>
            <a:r>
              <a:rPr sz="2400" spc="-5" dirty="0">
                <a:latin typeface="Arial"/>
                <a:cs typeface="Arial"/>
              </a:rPr>
              <a:t>Thường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không</a:t>
            </a:r>
            <a:r>
              <a:rPr sz="2400" spc="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cài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PEEP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trong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giai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đoạn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đầu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(3-5</a:t>
            </a:r>
            <a:r>
              <a:rPr sz="2400" spc="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mmHg,</a:t>
            </a:r>
            <a:endParaRPr sz="2400">
              <a:latin typeface="Arial"/>
              <a:cs typeface="Arial"/>
            </a:endParaRPr>
          </a:p>
          <a:p>
            <a:pPr marL="652145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PEEP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sinh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lý)</a:t>
            </a:r>
            <a:endParaRPr sz="2400">
              <a:latin typeface="Arial"/>
              <a:cs typeface="Arial"/>
            </a:endParaRPr>
          </a:p>
          <a:p>
            <a:pPr marL="652145" marR="5080" lvl="1" indent="-247015" algn="just">
              <a:lnSpc>
                <a:spcPct val="100000"/>
              </a:lnSpc>
              <a:spcBef>
                <a:spcPts val="575"/>
              </a:spcBef>
              <a:buClr>
                <a:srgbClr val="0E6EC5"/>
              </a:buClr>
              <a:buSzPct val="85416"/>
              <a:buFont typeface="Wingdings 2"/>
              <a:buChar char=""/>
              <a:tabLst>
                <a:tab pos="652780" algn="l"/>
              </a:tabLst>
            </a:pPr>
            <a:r>
              <a:rPr sz="2400" dirty="0">
                <a:latin typeface="Arial"/>
                <a:cs typeface="Arial"/>
              </a:rPr>
              <a:t>Nếu </a:t>
            </a:r>
            <a:r>
              <a:rPr sz="2400" spc="-5" dirty="0">
                <a:latin typeface="Arial"/>
                <a:cs typeface="Arial"/>
              </a:rPr>
              <a:t>BN hoàn toàn </a:t>
            </a:r>
            <a:r>
              <a:rPr sz="2400" dirty="0">
                <a:latin typeface="Arial"/>
                <a:cs typeface="Arial"/>
              </a:rPr>
              <a:t>không </a:t>
            </a:r>
            <a:r>
              <a:rPr sz="2400" spc="-5" dirty="0">
                <a:latin typeface="Arial"/>
                <a:cs typeface="Arial"/>
              </a:rPr>
              <a:t>trigger được </a:t>
            </a:r>
            <a:r>
              <a:rPr sz="2400" dirty="0">
                <a:latin typeface="Arial"/>
                <a:cs typeface="Arial"/>
              </a:rPr>
              <a:t>máy </a:t>
            </a:r>
            <a:r>
              <a:rPr sz="2400" spc="-5" dirty="0">
                <a:latin typeface="Arial"/>
                <a:cs typeface="Arial"/>
              </a:rPr>
              <a:t>thở, nên đặt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câu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hỏi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về</a:t>
            </a:r>
            <a:r>
              <a:rPr sz="2400" spc="3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lợi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ích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của</a:t>
            </a:r>
            <a:r>
              <a:rPr sz="2400" spc="3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PEEP</a:t>
            </a:r>
            <a:r>
              <a:rPr sz="2400" spc="300" dirty="0">
                <a:latin typeface="Arial"/>
                <a:cs typeface="Arial"/>
              </a:rPr>
              <a:t> </a:t>
            </a:r>
            <a:r>
              <a:rPr sz="2400" spc="2300" dirty="0">
                <a:latin typeface="Wingdings"/>
                <a:cs typeface="Wingdings"/>
              </a:rPr>
              <a:t>→</a:t>
            </a:r>
            <a:r>
              <a:rPr sz="2400" spc="4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PEEP</a:t>
            </a:r>
            <a:r>
              <a:rPr sz="2400" spc="3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đôi</a:t>
            </a:r>
            <a:r>
              <a:rPr sz="2400" spc="3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khi</a:t>
            </a:r>
            <a:r>
              <a:rPr sz="2400" spc="3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có</a:t>
            </a:r>
            <a:r>
              <a:rPr sz="2400" spc="3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thể 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775" dirty="0">
                <a:latin typeface="Arial"/>
                <a:cs typeface="Arial"/>
              </a:rPr>
              <a:t>cải</a:t>
            </a:r>
            <a:r>
              <a:rPr sz="2400" dirty="0">
                <a:latin typeface="Arial"/>
                <a:cs typeface="Arial"/>
              </a:rPr>
              <a:t> thiện 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</a:t>
            </a:r>
            <a:r>
              <a:rPr sz="2400" spc="10" dirty="0">
                <a:latin typeface="Arial"/>
                <a:cs typeface="Arial"/>
              </a:rPr>
              <a:t>ư</a:t>
            </a:r>
            <a:r>
              <a:rPr sz="2400" spc="-5" dirty="0">
                <a:latin typeface="Arial"/>
                <a:cs typeface="Arial"/>
              </a:rPr>
              <a:t>ợ</a:t>
            </a:r>
            <a:r>
              <a:rPr sz="2400" dirty="0">
                <a:latin typeface="Arial"/>
                <a:cs typeface="Arial"/>
              </a:rPr>
              <a:t>c 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thông 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khí 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v</a:t>
            </a:r>
            <a:r>
              <a:rPr sz="2400" dirty="0">
                <a:latin typeface="Arial"/>
                <a:cs typeface="Arial"/>
              </a:rPr>
              <a:t>ì 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</a:t>
            </a:r>
            <a:r>
              <a:rPr sz="2400" dirty="0">
                <a:latin typeface="Arial"/>
                <a:cs typeface="Arial"/>
              </a:rPr>
              <a:t>ó 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</a:t>
            </a:r>
            <a:r>
              <a:rPr sz="2400" spc="-10" dirty="0">
                <a:latin typeface="Arial"/>
                <a:cs typeface="Arial"/>
              </a:rPr>
              <a:t>h</a:t>
            </a:r>
            <a:r>
              <a:rPr sz="2400" spc="10" dirty="0">
                <a:latin typeface="Arial"/>
                <a:cs typeface="Arial"/>
              </a:rPr>
              <a:t>ữ</a:t>
            </a:r>
            <a:r>
              <a:rPr sz="2400" spc="-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g 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vùng 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</a:t>
            </a:r>
            <a:r>
              <a:rPr sz="2400" spc="-10" dirty="0">
                <a:latin typeface="Arial"/>
                <a:cs typeface="Arial"/>
              </a:rPr>
              <a:t>h</a:t>
            </a:r>
            <a:r>
              <a:rPr sz="2400" dirty="0">
                <a:latin typeface="Arial"/>
                <a:cs typeface="Arial"/>
              </a:rPr>
              <a:t>ổi 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kh</a:t>
            </a:r>
            <a:r>
              <a:rPr sz="2400" spc="-10" dirty="0">
                <a:latin typeface="Arial"/>
                <a:cs typeface="Arial"/>
              </a:rPr>
              <a:t>ô</a:t>
            </a:r>
            <a:r>
              <a:rPr sz="2400" dirty="0">
                <a:latin typeface="Arial"/>
                <a:cs typeface="Arial"/>
              </a:rPr>
              <a:t>ng  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có iPEEP và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ePEEP có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thể </a:t>
            </a:r>
            <a:r>
              <a:rPr sz="2400" dirty="0">
                <a:latin typeface="Arial"/>
                <a:cs typeface="Arial"/>
              </a:rPr>
              <a:t>tái </a:t>
            </a:r>
            <a:r>
              <a:rPr sz="2400" spc="-5" dirty="0">
                <a:latin typeface="Arial"/>
                <a:cs typeface="Arial"/>
              </a:rPr>
              <a:t>huy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động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và</a:t>
            </a:r>
            <a:r>
              <a:rPr sz="2400" spc="6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ổn</a:t>
            </a:r>
            <a:r>
              <a:rPr sz="2400" spc="6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định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những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vùng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phổi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này.</a:t>
            </a:r>
            <a:endParaRPr sz="2400">
              <a:latin typeface="Arial"/>
              <a:cs typeface="Arial"/>
            </a:endParaRPr>
          </a:p>
          <a:p>
            <a:pPr marL="652780" lvl="1" indent="-247015" algn="just">
              <a:lnSpc>
                <a:spcPct val="100000"/>
              </a:lnSpc>
              <a:spcBef>
                <a:spcPts val="580"/>
              </a:spcBef>
              <a:buClr>
                <a:srgbClr val="0E6EC5"/>
              </a:buClr>
              <a:buSzPct val="85416"/>
              <a:buFont typeface="Wingdings 2"/>
              <a:buChar char=""/>
              <a:tabLst>
                <a:tab pos="652780" algn="l"/>
              </a:tabLst>
            </a:pPr>
            <a:r>
              <a:rPr sz="2400" spc="-5" dirty="0">
                <a:latin typeface="Arial"/>
                <a:cs typeface="Arial"/>
              </a:rPr>
              <a:t>Khi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cài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PEEP,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phải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theo</a:t>
            </a:r>
            <a:r>
              <a:rPr sz="2400" spc="-10" dirty="0">
                <a:latin typeface="Arial"/>
                <a:cs typeface="Arial"/>
              </a:rPr>
              <a:t> dõi</a:t>
            </a:r>
            <a:endParaRPr sz="2400">
              <a:latin typeface="Arial"/>
              <a:cs typeface="Arial"/>
            </a:endParaRPr>
          </a:p>
          <a:p>
            <a:pPr marL="927100" lvl="2" indent="-247650" algn="just">
              <a:lnSpc>
                <a:spcPct val="100000"/>
              </a:lnSpc>
              <a:spcBef>
                <a:spcPts val="575"/>
              </a:spcBef>
              <a:buClr>
                <a:srgbClr val="009DD9"/>
              </a:buClr>
              <a:buSzPct val="68750"/>
              <a:buFont typeface="Wingdings 2"/>
              <a:buChar char=""/>
              <a:tabLst>
                <a:tab pos="927735" algn="l"/>
              </a:tabLst>
            </a:pPr>
            <a:r>
              <a:rPr sz="2400" spc="-10" dirty="0">
                <a:latin typeface="Arial"/>
                <a:cs typeface="Arial"/>
              </a:rPr>
              <a:t>PEEP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tot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có</a:t>
            </a:r>
            <a:r>
              <a:rPr sz="2400" dirty="0">
                <a:latin typeface="Arial"/>
                <a:cs typeface="Arial"/>
              </a:rPr>
              <a:t> tăng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đáng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kể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hay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không?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P-pla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  <a:p>
            <a:pPr marL="927100" marR="6985" lvl="2" indent="-247650" algn="just">
              <a:lnSpc>
                <a:spcPct val="100000"/>
              </a:lnSpc>
              <a:spcBef>
                <a:spcPts val="575"/>
              </a:spcBef>
              <a:buClr>
                <a:srgbClr val="009DD9"/>
              </a:buClr>
              <a:buSzPct val="68750"/>
              <a:buFont typeface="Wingdings 2"/>
              <a:buChar char=""/>
              <a:tabLst>
                <a:tab pos="927735" algn="l"/>
              </a:tabLst>
            </a:pPr>
            <a:r>
              <a:rPr sz="2400" spc="-25" dirty="0">
                <a:latin typeface="Arial"/>
                <a:cs typeface="Arial"/>
              </a:rPr>
              <a:t>Trao </a:t>
            </a:r>
            <a:r>
              <a:rPr sz="2400" spc="-5" dirty="0">
                <a:latin typeface="Arial"/>
                <a:cs typeface="Arial"/>
              </a:rPr>
              <a:t>đổi </a:t>
            </a:r>
            <a:r>
              <a:rPr sz="2400" dirty="0">
                <a:latin typeface="Arial"/>
                <a:cs typeface="Arial"/>
              </a:rPr>
              <a:t>khí </a:t>
            </a:r>
            <a:r>
              <a:rPr sz="2400" spc="-5" dirty="0">
                <a:latin typeface="Arial"/>
                <a:cs typeface="Arial"/>
              </a:rPr>
              <a:t>có </a:t>
            </a:r>
            <a:r>
              <a:rPr sz="2400" dirty="0">
                <a:latin typeface="Arial"/>
                <a:cs typeface="Arial"/>
              </a:rPr>
              <a:t>tốt </a:t>
            </a:r>
            <a:r>
              <a:rPr sz="2400" spc="-5" dirty="0">
                <a:latin typeface="Arial"/>
                <a:cs typeface="Arial"/>
              </a:rPr>
              <a:t>hơn không? Huyết động có </a:t>
            </a:r>
            <a:r>
              <a:rPr sz="2400" spc="-10" dirty="0">
                <a:latin typeface="Arial"/>
                <a:cs typeface="Arial"/>
              </a:rPr>
              <a:t>xấu </a:t>
            </a:r>
            <a:r>
              <a:rPr sz="2400" spc="-5" dirty="0">
                <a:latin typeface="Arial"/>
                <a:cs typeface="Arial"/>
              </a:rPr>
              <a:t>hơn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ko?</a:t>
            </a:r>
            <a:endParaRPr sz="2400">
              <a:latin typeface="Arial"/>
              <a:cs typeface="Arial"/>
            </a:endParaRPr>
          </a:p>
          <a:p>
            <a:pPr marL="285115" indent="-273050" algn="just">
              <a:lnSpc>
                <a:spcPct val="100000"/>
              </a:lnSpc>
              <a:spcBef>
                <a:spcPts val="580"/>
              </a:spcBef>
              <a:buClr>
                <a:srgbClr val="0AD0D9"/>
              </a:buClr>
              <a:buSzPct val="93750"/>
              <a:buFont typeface="Wingdings 2"/>
              <a:buChar char=""/>
              <a:tabLst>
                <a:tab pos="285750" algn="l"/>
              </a:tabLst>
            </a:pPr>
            <a:r>
              <a:rPr sz="2400" spc="-5" dirty="0">
                <a:latin typeface="Arial"/>
                <a:cs typeface="Arial"/>
              </a:rPr>
              <a:t>FiO2: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mục</a:t>
            </a:r>
            <a:r>
              <a:rPr sz="2400" spc="-5" dirty="0">
                <a:latin typeface="Arial"/>
                <a:cs typeface="Arial"/>
              </a:rPr>
              <a:t> tiêu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paO2 </a:t>
            </a:r>
            <a:r>
              <a:rPr sz="2400" dirty="0">
                <a:latin typeface="Arial"/>
                <a:cs typeface="Arial"/>
              </a:rPr>
              <a:t>từ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55</a:t>
            </a:r>
            <a:r>
              <a:rPr sz="2400" dirty="0">
                <a:latin typeface="Arial"/>
                <a:cs typeface="Arial"/>
              </a:rPr>
              <a:t> – </a:t>
            </a:r>
            <a:r>
              <a:rPr sz="2400" spc="-5" dirty="0">
                <a:latin typeface="Arial"/>
                <a:cs typeface="Arial"/>
              </a:rPr>
              <a:t>80 </a:t>
            </a:r>
            <a:r>
              <a:rPr sz="2400" dirty="0">
                <a:latin typeface="Arial"/>
                <a:cs typeface="Arial"/>
              </a:rPr>
              <a:t>mmHg,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SpO2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88-95%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057" y="647446"/>
            <a:ext cx="5671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THỞ</a:t>
            </a:r>
            <a:r>
              <a:rPr spc="-15" dirty="0"/>
              <a:t> </a:t>
            </a:r>
            <a:r>
              <a:rPr spc="-10" dirty="0"/>
              <a:t>MÁY</a:t>
            </a:r>
            <a:r>
              <a:rPr spc="-5" dirty="0"/>
              <a:t> </a:t>
            </a:r>
            <a:r>
              <a:rPr spc="-10" dirty="0"/>
              <a:t>TRONG</a:t>
            </a:r>
            <a:r>
              <a:rPr spc="-5" dirty="0"/>
              <a:t> </a:t>
            </a:r>
            <a:r>
              <a:rPr spc="-10" dirty="0"/>
              <a:t>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093722"/>
            <a:ext cx="7785734" cy="1177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642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Arial"/>
                <a:cs typeface="Arial"/>
              </a:rPr>
              <a:t>An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thần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nên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sử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dụng,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đặc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biệt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là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giai </a:t>
            </a:r>
            <a:r>
              <a:rPr sz="2800" dirty="0">
                <a:latin typeface="Arial"/>
                <a:cs typeface="Arial"/>
              </a:rPr>
              <a:t>đoạn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đầu.</a:t>
            </a:r>
            <a:endParaRPr sz="280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2350"/>
              </a:spcBef>
              <a:buClr>
                <a:srgbClr val="0AD0D9"/>
              </a:buClr>
              <a:buSzPct val="94642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Arial"/>
                <a:cs typeface="Arial"/>
              </a:rPr>
              <a:t>Dãn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cơ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có thể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cân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nhắc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0089" y="214629"/>
            <a:ext cx="51625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8790" marR="5080" indent="-46672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THEO</a:t>
            </a:r>
            <a:r>
              <a:rPr spc="-5" dirty="0"/>
              <a:t> </a:t>
            </a:r>
            <a:r>
              <a:rPr spc="-10" dirty="0"/>
              <a:t>DÕI</a:t>
            </a:r>
            <a:r>
              <a:rPr spc="-25" dirty="0"/>
              <a:t> </a:t>
            </a:r>
            <a:r>
              <a:rPr spc="-10" dirty="0"/>
              <a:t>THỞ</a:t>
            </a:r>
            <a:r>
              <a:rPr dirty="0"/>
              <a:t> </a:t>
            </a:r>
            <a:r>
              <a:rPr spc="-10" dirty="0"/>
              <a:t>MÁY </a:t>
            </a:r>
            <a:r>
              <a:rPr spc="-1155" dirty="0"/>
              <a:t> </a:t>
            </a:r>
            <a:r>
              <a:rPr spc="-10" dirty="0"/>
              <a:t>BỆNH</a:t>
            </a:r>
            <a:r>
              <a:rPr spc="15" dirty="0"/>
              <a:t> </a:t>
            </a:r>
            <a:r>
              <a:rPr spc="-5" dirty="0"/>
              <a:t>NHÂN</a:t>
            </a:r>
            <a:r>
              <a:rPr spc="15" dirty="0"/>
              <a:t> </a:t>
            </a:r>
            <a:r>
              <a:rPr spc="-10" dirty="0"/>
              <a:t>HEN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480695" indent="-273050">
              <a:lnSpc>
                <a:spcPct val="100000"/>
              </a:lnSpc>
              <a:spcBef>
                <a:spcPts val="72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481330" algn="l"/>
              </a:tabLst>
            </a:pPr>
            <a:r>
              <a:rPr dirty="0"/>
              <a:t>Tương</a:t>
            </a:r>
            <a:r>
              <a:rPr spc="-35" dirty="0"/>
              <a:t> </a:t>
            </a:r>
            <a:r>
              <a:rPr spc="-5" dirty="0"/>
              <a:t>tự</a:t>
            </a:r>
            <a:r>
              <a:rPr spc="-30" dirty="0"/>
              <a:t> </a:t>
            </a:r>
            <a:r>
              <a:rPr dirty="0"/>
              <a:t>COPD</a:t>
            </a:r>
          </a:p>
          <a:p>
            <a:pPr marL="847725" lvl="1" indent="-247015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848360" algn="l"/>
              </a:tabLst>
            </a:pPr>
            <a:r>
              <a:rPr sz="2600" dirty="0">
                <a:latin typeface="Arial"/>
                <a:cs typeface="Arial"/>
              </a:rPr>
              <a:t>Đồng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bộ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bệnh nhân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–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máy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</a:t>
            </a:r>
            <a:endParaRPr sz="2600">
              <a:latin typeface="Arial"/>
              <a:cs typeface="Arial"/>
            </a:endParaRPr>
          </a:p>
          <a:p>
            <a:pPr marL="847725" lvl="1" indent="-247015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848360" algn="l"/>
              </a:tabLst>
            </a:pPr>
            <a:r>
              <a:rPr sz="2600" dirty="0">
                <a:latin typeface="Arial"/>
                <a:cs typeface="Arial"/>
              </a:rPr>
              <a:t>Dấu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hiệu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lâm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sàng</a:t>
            </a:r>
            <a:endParaRPr sz="2600">
              <a:latin typeface="Arial"/>
              <a:cs typeface="Arial"/>
            </a:endParaRPr>
          </a:p>
          <a:p>
            <a:pPr marL="847725" lvl="1" indent="-247015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848360" algn="l"/>
              </a:tabLst>
            </a:pPr>
            <a:r>
              <a:rPr sz="2600" dirty="0">
                <a:latin typeface="Arial"/>
                <a:cs typeface="Arial"/>
              </a:rPr>
              <a:t>Auto-PEEP</a:t>
            </a:r>
            <a:endParaRPr sz="2600">
              <a:latin typeface="Arial"/>
              <a:cs typeface="Arial"/>
            </a:endParaRPr>
          </a:p>
          <a:p>
            <a:pPr marL="847725" lvl="1" indent="-247015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848360" algn="l"/>
              </a:tabLst>
            </a:pPr>
            <a:r>
              <a:rPr sz="2600" dirty="0">
                <a:latin typeface="Arial"/>
                <a:cs typeface="Arial"/>
              </a:rPr>
              <a:t>P-peak,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đo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P-plateau</a:t>
            </a:r>
            <a:endParaRPr sz="2600">
              <a:latin typeface="Arial"/>
              <a:cs typeface="Arial"/>
            </a:endParaRPr>
          </a:p>
          <a:p>
            <a:pPr marL="847725" lvl="1" indent="-247015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848360" algn="l"/>
              </a:tabLst>
            </a:pPr>
            <a:r>
              <a:rPr sz="2600" spc="5" dirty="0">
                <a:latin typeface="Arial"/>
                <a:cs typeface="Arial"/>
              </a:rPr>
              <a:t>SpO2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và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máu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động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mạch</a:t>
            </a:r>
            <a:endParaRPr sz="2600">
              <a:latin typeface="Arial"/>
              <a:cs typeface="Arial"/>
            </a:endParaRPr>
          </a:p>
          <a:p>
            <a:pPr marL="480695" marR="5080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481330" algn="l"/>
                <a:tab pos="3738245" algn="l"/>
              </a:tabLst>
            </a:pPr>
            <a:r>
              <a:rPr dirty="0"/>
              <a:t>Chấn</a:t>
            </a:r>
            <a:r>
              <a:rPr spc="165" dirty="0"/>
              <a:t> </a:t>
            </a:r>
            <a:r>
              <a:rPr spc="-5" dirty="0"/>
              <a:t>thương</a:t>
            </a:r>
            <a:r>
              <a:rPr spc="170" dirty="0"/>
              <a:t> </a:t>
            </a:r>
            <a:r>
              <a:rPr dirty="0"/>
              <a:t>áp</a:t>
            </a:r>
            <a:r>
              <a:rPr spc="165" dirty="0"/>
              <a:t> </a:t>
            </a:r>
            <a:r>
              <a:rPr spc="-10" dirty="0"/>
              <a:t>lực	</a:t>
            </a:r>
            <a:r>
              <a:rPr dirty="0"/>
              <a:t>và</a:t>
            </a:r>
            <a:r>
              <a:rPr spc="150" dirty="0"/>
              <a:t> </a:t>
            </a:r>
            <a:r>
              <a:rPr dirty="0"/>
              <a:t>rối</a:t>
            </a:r>
            <a:r>
              <a:rPr spc="140" dirty="0"/>
              <a:t> </a:t>
            </a:r>
            <a:r>
              <a:rPr spc="-5" dirty="0"/>
              <a:t>loạn</a:t>
            </a:r>
            <a:r>
              <a:rPr spc="150" dirty="0"/>
              <a:t> </a:t>
            </a:r>
            <a:r>
              <a:rPr dirty="0"/>
              <a:t>huyết</a:t>
            </a:r>
            <a:r>
              <a:rPr spc="135" dirty="0"/>
              <a:t> </a:t>
            </a:r>
            <a:r>
              <a:rPr dirty="0"/>
              <a:t>động</a:t>
            </a:r>
            <a:r>
              <a:rPr spc="150" dirty="0"/>
              <a:t> </a:t>
            </a:r>
            <a:r>
              <a:rPr spc="-5" dirty="0"/>
              <a:t>là</a:t>
            </a:r>
            <a:r>
              <a:rPr spc="145" dirty="0"/>
              <a:t> </a:t>
            </a:r>
            <a:r>
              <a:rPr spc="5" dirty="0"/>
              <a:t>phổ </a:t>
            </a:r>
            <a:r>
              <a:rPr spc="-705" dirty="0"/>
              <a:t> </a:t>
            </a:r>
            <a:r>
              <a:rPr spc="-5" dirty="0"/>
              <a:t>biến</a:t>
            </a:r>
            <a:r>
              <a:rPr spc="5" dirty="0"/>
              <a:t> </a:t>
            </a:r>
            <a:r>
              <a:rPr dirty="0"/>
              <a:t>ở</a:t>
            </a:r>
            <a:r>
              <a:rPr spc="-5" dirty="0"/>
              <a:t> </a:t>
            </a:r>
            <a:r>
              <a:rPr dirty="0"/>
              <a:t>BN</a:t>
            </a:r>
            <a:r>
              <a:rPr spc="-15" dirty="0"/>
              <a:t> </a:t>
            </a:r>
            <a:r>
              <a:rPr dirty="0"/>
              <a:t>hen</a:t>
            </a:r>
            <a:r>
              <a:rPr spc="5" dirty="0"/>
              <a:t> </a:t>
            </a:r>
            <a:r>
              <a:rPr dirty="0"/>
              <a:t>nếu auto-PEEP và</a:t>
            </a:r>
            <a:r>
              <a:rPr spc="-15" dirty="0"/>
              <a:t> </a:t>
            </a:r>
            <a:r>
              <a:rPr spc="-5" dirty="0"/>
              <a:t>P-plateau</a:t>
            </a:r>
            <a:r>
              <a:rPr spc="10" dirty="0"/>
              <a:t> </a:t>
            </a:r>
            <a:r>
              <a:rPr dirty="0"/>
              <a:t>cao.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07177" y="6050991"/>
            <a:ext cx="3383279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Dean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Hess,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Robert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Kacmarek (2014), "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Essentials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of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Mechanical</a:t>
            </a:r>
            <a:r>
              <a:rPr sz="1000" i="1" spc="2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Ventilation,</a:t>
            </a:r>
            <a:r>
              <a:rPr sz="1000" i="1" spc="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Third</a:t>
            </a:r>
            <a:r>
              <a:rPr sz="1000" i="1" spc="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Edition",</a:t>
            </a:r>
            <a:r>
              <a:rPr sz="1000" i="1" spc="3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McGraw-Hill</a:t>
            </a:r>
            <a:r>
              <a:rPr sz="1000" spc="4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Medical, </a:t>
            </a:r>
            <a:r>
              <a:rPr sz="1000" spc="-26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pp.</a:t>
            </a:r>
            <a:r>
              <a:rPr sz="1000" spc="-2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-1.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0"/>
            <a:ext cx="5219832" cy="6324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607177" y="6334759"/>
            <a:ext cx="3383279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Dean Hess, Robert Kacmarek (2014), "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Essentials of </a:t>
            </a:r>
            <a:r>
              <a:rPr sz="1000" i="1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Mechanical</a:t>
            </a:r>
            <a:r>
              <a:rPr sz="1000" i="1" spc="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Ventilation,</a:t>
            </a:r>
            <a:r>
              <a:rPr sz="1000" i="1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Third</a:t>
            </a:r>
            <a:r>
              <a:rPr sz="1000" i="1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Edition",</a:t>
            </a:r>
            <a:r>
              <a:rPr sz="1000" i="1" spc="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McGraw-Hill</a:t>
            </a:r>
            <a:r>
              <a:rPr sz="1000" spc="3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Medical, </a:t>
            </a:r>
            <a:r>
              <a:rPr sz="1000" spc="-26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pp.</a:t>
            </a:r>
            <a:r>
              <a:rPr sz="1000" spc="-2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-1.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904" y="583437"/>
            <a:ext cx="66560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76A2"/>
                </a:solidFill>
                <a:latin typeface="Arial"/>
                <a:cs typeface="Arial"/>
              </a:rPr>
              <a:t>NIV</a:t>
            </a: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76A2"/>
                </a:solidFill>
                <a:latin typeface="Arial"/>
                <a:cs typeface="Arial"/>
              </a:rPr>
              <a:t>còn</a:t>
            </a:r>
            <a:r>
              <a:rPr spc="-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76A2"/>
                </a:solidFill>
                <a:latin typeface="Arial"/>
                <a:cs typeface="Arial"/>
              </a:rPr>
              <a:t>tranh</a:t>
            </a:r>
            <a:r>
              <a:rPr spc="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cãi</a:t>
            </a:r>
            <a:r>
              <a:rPr spc="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76A2"/>
                </a:solidFill>
                <a:latin typeface="Arial"/>
                <a:cs typeface="Arial"/>
              </a:rPr>
              <a:t>trong</a:t>
            </a:r>
            <a:r>
              <a:rPr spc="-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76A2"/>
                </a:solidFill>
                <a:latin typeface="Arial"/>
                <a:cs typeface="Arial"/>
              </a:rPr>
              <a:t>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71930"/>
            <a:ext cx="8075930" cy="533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marR="8255" indent="-273050" algn="just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Arial"/>
                <a:cs typeface="Arial"/>
              </a:rPr>
              <a:t>Bằng chứng của </a:t>
            </a:r>
            <a:r>
              <a:rPr sz="2600" spc="-5" dirty="0">
                <a:latin typeface="Arial"/>
                <a:cs typeface="Arial"/>
              </a:rPr>
              <a:t>NIV </a:t>
            </a:r>
            <a:r>
              <a:rPr sz="2600" dirty="0">
                <a:latin typeface="Arial"/>
                <a:cs typeface="Arial"/>
              </a:rPr>
              <a:t>trong hen </a:t>
            </a:r>
            <a:r>
              <a:rPr sz="2600" spc="-5" dirty="0">
                <a:latin typeface="Arial"/>
                <a:cs typeface="Arial"/>
              </a:rPr>
              <a:t>là </a:t>
            </a:r>
            <a:r>
              <a:rPr sz="2600" dirty="0">
                <a:latin typeface="Arial"/>
                <a:cs typeface="Arial"/>
              </a:rPr>
              <a:t>yếu, </a:t>
            </a:r>
            <a:r>
              <a:rPr sz="2600" spc="5" dirty="0">
                <a:latin typeface="Arial"/>
                <a:cs typeface="Arial"/>
              </a:rPr>
              <a:t>nên </a:t>
            </a:r>
            <a:r>
              <a:rPr sz="2600" dirty="0">
                <a:latin typeface="Arial"/>
                <a:cs typeface="Arial"/>
              </a:rPr>
              <a:t>không </a:t>
            </a:r>
            <a:r>
              <a:rPr sz="2600" spc="5" dirty="0">
                <a:latin typeface="Arial"/>
                <a:cs typeface="Arial"/>
              </a:rPr>
              <a:t>có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khuyến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cáo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nào được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đưa</a:t>
            </a:r>
            <a:r>
              <a:rPr sz="2600" spc="-5" dirty="0">
                <a:latin typeface="Arial"/>
                <a:cs typeface="Arial"/>
              </a:rPr>
              <a:t> ra</a:t>
            </a:r>
            <a:endParaRPr sz="2600">
              <a:latin typeface="Arial"/>
              <a:cs typeface="Arial"/>
            </a:endParaRPr>
          </a:p>
          <a:p>
            <a:pPr marL="652780" marR="8255" lvl="1" indent="-247650" algn="just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dirty="0">
                <a:latin typeface="Arial"/>
                <a:cs typeface="Arial"/>
              </a:rPr>
              <a:t>2 </a:t>
            </a:r>
            <a:r>
              <a:rPr sz="2600" spc="-5" dirty="0">
                <a:latin typeface="Arial"/>
                <a:cs typeface="Arial"/>
              </a:rPr>
              <a:t>NC </a:t>
            </a:r>
            <a:r>
              <a:rPr sz="2600" dirty="0">
                <a:latin typeface="Arial"/>
                <a:cs typeface="Arial"/>
              </a:rPr>
              <a:t>tiến cứu nhỏ </a:t>
            </a:r>
            <a:r>
              <a:rPr sz="2600" spc="-5" dirty="0">
                <a:latin typeface="Arial"/>
                <a:cs typeface="Arial"/>
              </a:rPr>
              <a:t>(47 </a:t>
            </a:r>
            <a:r>
              <a:rPr sz="2600" dirty="0">
                <a:latin typeface="Arial"/>
                <a:cs typeface="Arial"/>
              </a:rPr>
              <a:t>BN) cho thấy </a:t>
            </a:r>
            <a:r>
              <a:rPr sz="2600" spc="-5" dirty="0">
                <a:latin typeface="Arial"/>
                <a:cs typeface="Arial"/>
              </a:rPr>
              <a:t>NIV </a:t>
            </a:r>
            <a:r>
              <a:rPr sz="2600" dirty="0">
                <a:latin typeface="Arial"/>
                <a:cs typeface="Arial"/>
              </a:rPr>
              <a:t>cải </a:t>
            </a:r>
            <a:r>
              <a:rPr sz="2600" spc="-5" dirty="0">
                <a:latin typeface="Arial"/>
                <a:cs typeface="Arial"/>
              </a:rPr>
              <a:t>thiện </a:t>
            </a:r>
            <a:r>
              <a:rPr sz="2600" dirty="0">
                <a:latin typeface="Arial"/>
                <a:cs typeface="Arial"/>
              </a:rPr>
              <a:t> CO2, cải thiện CN phổi nhanh hơn và </a:t>
            </a:r>
            <a:r>
              <a:rPr sz="2600" spc="-5" dirty="0">
                <a:latin typeface="Arial"/>
                <a:cs typeface="Arial"/>
              </a:rPr>
              <a:t>giảm tỉ lệ </a:t>
            </a:r>
            <a:r>
              <a:rPr sz="2600" dirty="0">
                <a:latin typeface="Arial"/>
                <a:cs typeface="Arial"/>
              </a:rPr>
              <a:t> nhập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viện</a:t>
            </a:r>
            <a:endParaRPr sz="2600">
              <a:latin typeface="Arial"/>
              <a:cs typeface="Arial"/>
            </a:endParaRPr>
          </a:p>
          <a:p>
            <a:pPr marL="652780" marR="5080" lvl="1" indent="-247650" algn="just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spc="-5" dirty="0">
                <a:latin typeface="Arial"/>
                <a:cs typeface="Arial"/>
              </a:rPr>
              <a:t>NC </a:t>
            </a:r>
            <a:r>
              <a:rPr sz="2600" dirty="0">
                <a:latin typeface="Arial"/>
                <a:cs typeface="Arial"/>
              </a:rPr>
              <a:t>gần </a:t>
            </a:r>
            <a:r>
              <a:rPr sz="2600" spc="-5" dirty="0">
                <a:latin typeface="Arial"/>
                <a:cs typeface="Arial"/>
              </a:rPr>
              <a:t>nhất là </a:t>
            </a:r>
            <a:r>
              <a:rPr sz="2600" dirty="0">
                <a:latin typeface="Arial"/>
                <a:cs typeface="Arial"/>
              </a:rPr>
              <a:t>1 phân tích gộp trên Cochrane,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gồm 5 </a:t>
            </a:r>
            <a:r>
              <a:rPr sz="2600" spc="-5" dirty="0">
                <a:latin typeface="Arial"/>
                <a:cs typeface="Arial"/>
              </a:rPr>
              <a:t>NC </a:t>
            </a:r>
            <a:r>
              <a:rPr sz="2600" spc="5" dirty="0">
                <a:latin typeface="Arial"/>
                <a:cs typeface="Arial"/>
              </a:rPr>
              <a:t>nhỏ </a:t>
            </a:r>
            <a:r>
              <a:rPr sz="2600" dirty="0">
                <a:latin typeface="Arial"/>
                <a:cs typeface="Arial"/>
              </a:rPr>
              <a:t>(206 BN) so sánh NIV và không 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NIV</a:t>
            </a:r>
            <a:endParaRPr sz="2600">
              <a:latin typeface="Arial"/>
              <a:cs typeface="Arial"/>
            </a:endParaRPr>
          </a:p>
          <a:p>
            <a:pPr marL="927100" marR="5715" lvl="2" indent="-247015">
              <a:lnSpc>
                <a:spcPct val="100000"/>
              </a:lnSpc>
              <a:spcBef>
                <a:spcPts val="625"/>
              </a:spcBef>
              <a:buClr>
                <a:srgbClr val="009DD9"/>
              </a:buClr>
              <a:buSzPct val="69230"/>
              <a:buFont typeface="Wingdings 2"/>
              <a:buChar char=""/>
              <a:tabLst>
                <a:tab pos="927735" algn="l"/>
              </a:tabLst>
            </a:pPr>
            <a:r>
              <a:rPr sz="2600" dirty="0">
                <a:latin typeface="Arial"/>
                <a:cs typeface="Arial"/>
              </a:rPr>
              <a:t>2</a:t>
            </a:r>
            <a:r>
              <a:rPr sz="2600" spc="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NC</a:t>
            </a:r>
            <a:r>
              <a:rPr sz="2600" spc="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thẩy</a:t>
            </a:r>
            <a:r>
              <a:rPr sz="2600" spc="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cải</a:t>
            </a:r>
            <a:r>
              <a:rPr sz="2600" spc="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thiện</a:t>
            </a:r>
            <a:r>
              <a:rPr sz="2600" spc="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gì</a:t>
            </a:r>
            <a:r>
              <a:rPr sz="2600" spc="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(kể</a:t>
            </a:r>
            <a:r>
              <a:rPr sz="2600" spc="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cả</a:t>
            </a:r>
            <a:r>
              <a:rPr sz="2600" spc="7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tỉ</a:t>
            </a:r>
            <a:r>
              <a:rPr sz="2600" spc="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lệ</a:t>
            </a:r>
            <a:r>
              <a:rPr sz="2600" spc="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phải</a:t>
            </a:r>
            <a:r>
              <a:rPr sz="2600" spc="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đặt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NKQ)</a:t>
            </a:r>
            <a:endParaRPr sz="2600">
              <a:latin typeface="Arial"/>
              <a:cs typeface="Arial"/>
            </a:endParaRPr>
          </a:p>
          <a:p>
            <a:pPr marL="927100" marR="6985" lvl="2" indent="-247015">
              <a:lnSpc>
                <a:spcPct val="100000"/>
              </a:lnSpc>
              <a:spcBef>
                <a:spcPts val="625"/>
              </a:spcBef>
              <a:buClr>
                <a:srgbClr val="009DD9"/>
              </a:buClr>
              <a:buSzPct val="69230"/>
              <a:buFont typeface="Wingdings 2"/>
              <a:buChar char=""/>
              <a:tabLst>
                <a:tab pos="927735" algn="l"/>
              </a:tabLst>
            </a:pPr>
            <a:r>
              <a:rPr sz="2600" dirty="0">
                <a:latin typeface="Arial"/>
                <a:cs typeface="Arial"/>
              </a:rPr>
              <a:t>1 NC cho thấy </a:t>
            </a:r>
            <a:r>
              <a:rPr sz="2600" spc="-5" dirty="0">
                <a:latin typeface="Arial"/>
                <a:cs typeface="Arial"/>
              </a:rPr>
              <a:t>giảm tỉ lệ </a:t>
            </a:r>
            <a:r>
              <a:rPr sz="2600" spc="5" dirty="0">
                <a:latin typeface="Arial"/>
                <a:cs typeface="Arial"/>
              </a:rPr>
              <a:t>BN </a:t>
            </a:r>
            <a:r>
              <a:rPr sz="2600" dirty="0">
                <a:latin typeface="Arial"/>
                <a:cs typeface="Arial"/>
              </a:rPr>
              <a:t>ở cấp cứu hen nặng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phải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nhập </a:t>
            </a:r>
            <a:r>
              <a:rPr sz="2600" spc="-5" dirty="0">
                <a:latin typeface="Arial"/>
                <a:cs typeface="Arial"/>
              </a:rPr>
              <a:t>viện</a:t>
            </a:r>
            <a:endParaRPr sz="2600">
              <a:latin typeface="Arial"/>
              <a:cs typeface="Arial"/>
            </a:endParaRPr>
          </a:p>
          <a:p>
            <a:pPr marR="62230" algn="r">
              <a:lnSpc>
                <a:spcPts val="1850"/>
              </a:lnSpc>
            </a:pPr>
            <a:r>
              <a:rPr sz="1800" spc="-5" dirty="0">
                <a:latin typeface="Book Antiqua"/>
                <a:cs typeface="Book Antiqua"/>
              </a:rPr>
              <a:t>GINA</a:t>
            </a:r>
            <a:r>
              <a:rPr sz="1800" spc="-10" dirty="0">
                <a:latin typeface="Book Antiqua"/>
                <a:cs typeface="Book Antiqua"/>
              </a:rPr>
              <a:t> </a:t>
            </a:r>
            <a:r>
              <a:rPr sz="1800" dirty="0">
                <a:latin typeface="Book Antiqua"/>
                <a:cs typeface="Book Antiqua"/>
              </a:rPr>
              <a:t>2016,</a:t>
            </a:r>
            <a:r>
              <a:rPr sz="1800" spc="-25" dirty="0">
                <a:latin typeface="Book Antiqua"/>
                <a:cs typeface="Book Antiqua"/>
              </a:rPr>
              <a:t> </a:t>
            </a:r>
            <a:r>
              <a:rPr sz="1800" spc="-5" dirty="0">
                <a:latin typeface="Book Antiqua"/>
                <a:cs typeface="Book Antiqua"/>
              </a:rPr>
              <a:t>Asthma</a:t>
            </a:r>
            <a:endParaRPr sz="18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904" y="874522"/>
            <a:ext cx="66560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NIV</a:t>
            </a:r>
            <a:r>
              <a:rPr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còn </a:t>
            </a:r>
            <a:r>
              <a:rPr spc="-5" dirty="0">
                <a:solidFill>
                  <a:srgbClr val="0076A2"/>
                </a:solidFill>
                <a:latin typeface="Arial"/>
                <a:cs typeface="Arial"/>
              </a:rPr>
              <a:t>tranh</a:t>
            </a:r>
            <a:r>
              <a:rPr spc="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cãi</a:t>
            </a:r>
            <a:r>
              <a:rPr spc="15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76A2"/>
                </a:solidFill>
                <a:latin typeface="Arial"/>
                <a:cs typeface="Arial"/>
              </a:rPr>
              <a:t>trong</a:t>
            </a:r>
            <a:r>
              <a:rPr spc="-10" dirty="0">
                <a:solidFill>
                  <a:srgbClr val="0076A2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76A2"/>
                </a:solidFill>
                <a:latin typeface="Arial"/>
                <a:cs typeface="Arial"/>
              </a:rPr>
              <a:t>hen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59051"/>
            <a:ext cx="8072755" cy="3434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marR="5715" indent="-27305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5750" algn="l"/>
                <a:tab pos="1231900" algn="l"/>
                <a:tab pos="1807845" algn="l"/>
                <a:tab pos="2532380" algn="l"/>
                <a:tab pos="2870200" algn="l"/>
                <a:tab pos="3375025" algn="l"/>
                <a:tab pos="3989070" algn="l"/>
                <a:tab pos="4493260" algn="l"/>
                <a:tab pos="5107940" algn="l"/>
                <a:tab pos="5612130" algn="l"/>
                <a:tab pos="6220460" algn="l"/>
                <a:tab pos="7021195" algn="l"/>
                <a:tab pos="7616825" algn="l"/>
              </a:tabLst>
            </a:pPr>
            <a:r>
              <a:rPr sz="2600" spc="-5" dirty="0">
                <a:latin typeface="Arial"/>
                <a:cs typeface="Arial"/>
              </a:rPr>
              <a:t>Ch</a:t>
            </a:r>
            <a:r>
              <a:rPr sz="2600" spc="5" dirty="0">
                <a:latin typeface="Arial"/>
                <a:cs typeface="Arial"/>
              </a:rPr>
              <a:t>ọ</a:t>
            </a:r>
            <a:r>
              <a:rPr sz="2600" dirty="0">
                <a:latin typeface="Arial"/>
                <a:cs typeface="Arial"/>
              </a:rPr>
              <a:t>n	</a:t>
            </a:r>
            <a:r>
              <a:rPr sz="2600" spc="-5" dirty="0">
                <a:latin typeface="Arial"/>
                <a:cs typeface="Arial"/>
              </a:rPr>
              <a:t>l</a:t>
            </a:r>
            <a:r>
              <a:rPr sz="2600" spc="-15" dirty="0">
                <a:latin typeface="Arial"/>
                <a:cs typeface="Arial"/>
              </a:rPr>
              <a:t>ọ</a:t>
            </a:r>
            <a:r>
              <a:rPr sz="2600" dirty="0">
                <a:latin typeface="Arial"/>
                <a:cs typeface="Arial"/>
              </a:rPr>
              <a:t>c	t</a:t>
            </a:r>
            <a:r>
              <a:rPr sz="2600" spc="-10" dirty="0">
                <a:latin typeface="Arial"/>
                <a:cs typeface="Arial"/>
              </a:rPr>
              <a:t>r</a:t>
            </a:r>
            <a:r>
              <a:rPr sz="2600" spc="-5" dirty="0">
                <a:latin typeface="Arial"/>
                <a:cs typeface="Arial"/>
              </a:rPr>
              <a:t>ê</a:t>
            </a:r>
            <a:r>
              <a:rPr sz="2600" dirty="0">
                <a:latin typeface="Arial"/>
                <a:cs typeface="Arial"/>
              </a:rPr>
              <a:t>n	1	số	BN	có	thể	có	</a:t>
            </a:r>
            <a:r>
              <a:rPr sz="2600" spc="-5" dirty="0">
                <a:latin typeface="Arial"/>
                <a:cs typeface="Arial"/>
              </a:rPr>
              <a:t>l</a:t>
            </a:r>
            <a:r>
              <a:rPr sz="2600" spc="-10" dirty="0">
                <a:latin typeface="Arial"/>
                <a:cs typeface="Arial"/>
              </a:rPr>
              <a:t>ợ</a:t>
            </a:r>
            <a:r>
              <a:rPr sz="2600" spc="-5" dirty="0">
                <a:latin typeface="Arial"/>
                <a:cs typeface="Arial"/>
              </a:rPr>
              <a:t>i</a:t>
            </a:r>
            <a:r>
              <a:rPr sz="2600" dirty="0">
                <a:latin typeface="Arial"/>
                <a:cs typeface="Arial"/>
              </a:rPr>
              <a:t>,	t</a:t>
            </a:r>
            <a:r>
              <a:rPr sz="2600" spc="5" dirty="0">
                <a:latin typeface="Arial"/>
                <a:cs typeface="Arial"/>
              </a:rPr>
              <a:t>h</a:t>
            </a:r>
            <a:r>
              <a:rPr sz="2600" spc="-5" dirty="0">
                <a:latin typeface="Arial"/>
                <a:cs typeface="Arial"/>
              </a:rPr>
              <a:t>e</a:t>
            </a:r>
            <a:r>
              <a:rPr sz="2600" dirty="0">
                <a:latin typeface="Arial"/>
                <a:cs typeface="Arial"/>
              </a:rPr>
              <a:t>o	tác	</a:t>
            </a:r>
            <a:r>
              <a:rPr sz="2600" spc="-5" dirty="0">
                <a:latin typeface="Arial"/>
                <a:cs typeface="Arial"/>
              </a:rPr>
              <a:t>giả  </a:t>
            </a:r>
            <a:r>
              <a:rPr sz="2600" dirty="0">
                <a:latin typeface="Arial"/>
                <a:cs typeface="Arial"/>
              </a:rPr>
              <a:t>Medoff</a:t>
            </a:r>
            <a:endParaRPr sz="2600">
              <a:latin typeface="Arial"/>
              <a:cs typeface="Arial"/>
            </a:endParaRPr>
          </a:p>
          <a:p>
            <a:pPr marL="652780" marR="5080" lvl="1" indent="-247650">
              <a:lnSpc>
                <a:spcPct val="100000"/>
              </a:lnSpc>
              <a:spcBef>
                <a:spcPts val="625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dirty="0">
                <a:latin typeface="Arial"/>
                <a:cs typeface="Arial"/>
              </a:rPr>
              <a:t>BN</a:t>
            </a:r>
            <a:r>
              <a:rPr sz="2600" spc="1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gắng</a:t>
            </a:r>
            <a:r>
              <a:rPr sz="2600" spc="1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sức</a:t>
            </a:r>
            <a:r>
              <a:rPr sz="2600" spc="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hô</a:t>
            </a:r>
            <a:r>
              <a:rPr sz="2600" spc="1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hấp</a:t>
            </a:r>
            <a:r>
              <a:rPr sz="2600" spc="1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nhẹ</a:t>
            </a:r>
            <a:r>
              <a:rPr sz="2600" spc="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-</a:t>
            </a:r>
            <a:r>
              <a:rPr sz="2600" spc="1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trung</a:t>
            </a:r>
            <a:r>
              <a:rPr sz="2600" spc="14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bình</a:t>
            </a:r>
            <a:r>
              <a:rPr sz="2600" spc="1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(f</a:t>
            </a:r>
            <a:r>
              <a:rPr sz="2600" spc="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&gt;</a:t>
            </a:r>
            <a:r>
              <a:rPr sz="2600" spc="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25,</a:t>
            </a:r>
            <a:r>
              <a:rPr sz="2600" spc="145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thở </a:t>
            </a:r>
            <a:r>
              <a:rPr sz="2600" spc="-7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kéo,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nói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khó);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7.25-7.35;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PaCO2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45-55</a:t>
            </a:r>
            <a:endParaRPr sz="2600">
              <a:latin typeface="Arial"/>
              <a:cs typeface="Arial"/>
            </a:endParaRPr>
          </a:p>
          <a:p>
            <a:pPr marL="652780" marR="5080" lvl="1" indent="-247650">
              <a:lnSpc>
                <a:spcPct val="100000"/>
              </a:lnSpc>
              <a:spcBef>
                <a:spcPts val="630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dirty="0">
                <a:latin typeface="Arial"/>
                <a:cs typeface="Arial"/>
              </a:rPr>
              <a:t>Không</a:t>
            </a:r>
            <a:r>
              <a:rPr sz="2600" spc="1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thực</a:t>
            </a:r>
            <a:r>
              <a:rPr sz="2600" spc="19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hiện</a:t>
            </a:r>
            <a:r>
              <a:rPr sz="2600" spc="1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trên</a:t>
            </a:r>
            <a:r>
              <a:rPr sz="2600" spc="1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BN</a:t>
            </a:r>
            <a:r>
              <a:rPr sz="2600" spc="1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đã</a:t>
            </a:r>
            <a:r>
              <a:rPr sz="2600" spc="20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suy</a:t>
            </a:r>
            <a:r>
              <a:rPr sz="2600" spc="1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hô</a:t>
            </a:r>
            <a:r>
              <a:rPr sz="2600" spc="1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hấp,</a:t>
            </a:r>
            <a:r>
              <a:rPr sz="2600" spc="1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hoặc</a:t>
            </a:r>
            <a:r>
              <a:rPr sz="2600" spc="195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có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những</a:t>
            </a:r>
            <a:r>
              <a:rPr sz="2600" dirty="0">
                <a:latin typeface="Arial"/>
                <a:cs typeface="Arial"/>
              </a:rPr>
              <a:t> CCĐ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khác</a:t>
            </a:r>
            <a:endParaRPr sz="2600">
              <a:latin typeface="Arial"/>
              <a:cs typeface="Arial"/>
            </a:endParaRPr>
          </a:p>
          <a:p>
            <a:pPr marL="652780" marR="5715" lvl="1" indent="-247650">
              <a:lnSpc>
                <a:spcPct val="100000"/>
              </a:lnSpc>
              <a:spcBef>
                <a:spcPts val="620"/>
              </a:spcBef>
              <a:buClr>
                <a:srgbClr val="0E6EC5"/>
              </a:buClr>
              <a:buSzPct val="84615"/>
              <a:buFont typeface="Wingdings 2"/>
              <a:buChar char=""/>
              <a:tabLst>
                <a:tab pos="653415" algn="l"/>
              </a:tabLst>
            </a:pPr>
            <a:r>
              <a:rPr sz="2600" dirty="0">
                <a:latin typeface="Arial"/>
                <a:cs typeface="Arial"/>
              </a:rPr>
              <a:t>Khi</a:t>
            </a:r>
            <a:r>
              <a:rPr sz="2600" spc="1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</a:t>
            </a:r>
            <a:r>
              <a:rPr sz="2600" spc="18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NIV</a:t>
            </a:r>
            <a:r>
              <a:rPr sz="2600" spc="1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cần</a:t>
            </a:r>
            <a:r>
              <a:rPr sz="2600" spc="1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theo</a:t>
            </a:r>
            <a:r>
              <a:rPr sz="2600" spc="1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dõi</a:t>
            </a:r>
            <a:r>
              <a:rPr sz="2600" spc="1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sát</a:t>
            </a:r>
            <a:r>
              <a:rPr sz="2600" spc="20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để</a:t>
            </a:r>
            <a:r>
              <a:rPr sz="2600" spc="1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tiến</a:t>
            </a:r>
            <a:r>
              <a:rPr sz="2600" spc="1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hành</a:t>
            </a:r>
            <a:r>
              <a:rPr sz="2600" spc="1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đặt</a:t>
            </a:r>
            <a:r>
              <a:rPr sz="2600" spc="1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nội </a:t>
            </a:r>
            <a:r>
              <a:rPr sz="2600" spc="-7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 quản ngay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khi BN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không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dung nạp </a:t>
            </a:r>
            <a:r>
              <a:rPr sz="2600" spc="-5" dirty="0">
                <a:latin typeface="Arial"/>
                <a:cs typeface="Arial"/>
              </a:rPr>
              <a:t>NIV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22775" y="6203391"/>
            <a:ext cx="45459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Medoff</a:t>
            </a:r>
            <a:r>
              <a:rPr sz="1000" spc="-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BD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.</a:t>
            </a:r>
            <a:r>
              <a:rPr sz="1000" i="1" spc="10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“Invasive</a:t>
            </a:r>
            <a:r>
              <a:rPr sz="1000" i="1" spc="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and noninvasive</a:t>
            </a:r>
            <a:r>
              <a:rPr sz="1000" i="1" spc="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ventilation</a:t>
            </a:r>
            <a:r>
              <a:rPr sz="1000" i="1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in</a:t>
            </a:r>
            <a:r>
              <a:rPr sz="1000" i="1" spc="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10" dirty="0">
                <a:solidFill>
                  <a:srgbClr val="2A2828"/>
                </a:solidFill>
                <a:latin typeface="Arial"/>
                <a:cs typeface="Arial"/>
              </a:rPr>
              <a:t>patients</a:t>
            </a:r>
            <a:r>
              <a:rPr sz="1000" i="1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with</a:t>
            </a:r>
            <a:r>
              <a:rPr sz="1000" i="1" spc="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i="1" spc="-5" dirty="0">
                <a:solidFill>
                  <a:srgbClr val="2A2828"/>
                </a:solidFill>
                <a:latin typeface="Arial"/>
                <a:cs typeface="Arial"/>
              </a:rPr>
              <a:t>asthma”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.</a:t>
            </a:r>
            <a:r>
              <a:rPr sz="1000" spc="3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Respir </a:t>
            </a:r>
            <a:r>
              <a:rPr sz="1000" spc="-26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A2828"/>
                </a:solidFill>
                <a:latin typeface="Arial"/>
                <a:cs typeface="Arial"/>
              </a:rPr>
              <a:t>Care.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 2008;</a:t>
            </a:r>
            <a:r>
              <a:rPr sz="1000" spc="-15" dirty="0">
                <a:solidFill>
                  <a:srgbClr val="2A2828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A2828"/>
                </a:solidFill>
                <a:latin typeface="Arial"/>
                <a:cs typeface="Arial"/>
              </a:rPr>
              <a:t>53:740-748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CAI</a:t>
            </a:r>
            <a:r>
              <a:rPr spc="-20" dirty="0"/>
              <a:t> </a:t>
            </a:r>
            <a:r>
              <a:rPr spc="-10" dirty="0"/>
              <a:t>MÁY</a:t>
            </a:r>
            <a:r>
              <a:rPr spc="-15" dirty="0"/>
              <a:t> </a:t>
            </a:r>
            <a:r>
              <a:rPr spc="-10" dirty="0"/>
              <a:t>THỞ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43000" y="2142744"/>
            <a:ext cx="6948170" cy="4472940"/>
            <a:chOff x="1143000" y="2142744"/>
            <a:chExt cx="6948170" cy="44729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2142744"/>
              <a:ext cx="6947916" cy="44729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30274" y="3716274"/>
              <a:ext cx="784860" cy="2499360"/>
            </a:xfrm>
            <a:custGeom>
              <a:avLst/>
              <a:gdLst/>
              <a:ahLst/>
              <a:cxnLst/>
              <a:rect l="l" t="t" r="r" b="b"/>
              <a:pathLst>
                <a:path w="784860" h="2499360">
                  <a:moveTo>
                    <a:pt x="0" y="1249680"/>
                  </a:moveTo>
                  <a:lnTo>
                    <a:pt x="621" y="1178771"/>
                  </a:lnTo>
                  <a:lnTo>
                    <a:pt x="2462" y="1108900"/>
                  </a:lnTo>
                  <a:lnTo>
                    <a:pt x="5489" y="1040171"/>
                  </a:lnTo>
                  <a:lnTo>
                    <a:pt x="9671" y="972691"/>
                  </a:lnTo>
                  <a:lnTo>
                    <a:pt x="14974" y="906564"/>
                  </a:lnTo>
                  <a:lnTo>
                    <a:pt x="21364" y="841896"/>
                  </a:lnTo>
                  <a:lnTo>
                    <a:pt x="28809" y="778792"/>
                  </a:lnTo>
                  <a:lnTo>
                    <a:pt x="37275" y="717359"/>
                  </a:lnTo>
                  <a:lnTo>
                    <a:pt x="46729" y="657702"/>
                  </a:lnTo>
                  <a:lnTo>
                    <a:pt x="57139" y="599926"/>
                  </a:lnTo>
                  <a:lnTo>
                    <a:pt x="68471" y="544137"/>
                  </a:lnTo>
                  <a:lnTo>
                    <a:pt x="80693" y="490440"/>
                  </a:lnTo>
                  <a:lnTo>
                    <a:pt x="93770" y="438941"/>
                  </a:lnTo>
                  <a:lnTo>
                    <a:pt x="107670" y="389746"/>
                  </a:lnTo>
                  <a:lnTo>
                    <a:pt x="122360" y="342960"/>
                  </a:lnTo>
                  <a:lnTo>
                    <a:pt x="137807" y="298688"/>
                  </a:lnTo>
                  <a:lnTo>
                    <a:pt x="153978" y="257036"/>
                  </a:lnTo>
                  <a:lnTo>
                    <a:pt x="170839" y="218110"/>
                  </a:lnTo>
                  <a:lnTo>
                    <a:pt x="188358" y="182015"/>
                  </a:lnTo>
                  <a:lnTo>
                    <a:pt x="225235" y="118741"/>
                  </a:lnTo>
                  <a:lnTo>
                    <a:pt x="264346" y="68058"/>
                  </a:lnTo>
                  <a:lnTo>
                    <a:pt x="305425" y="30811"/>
                  </a:lnTo>
                  <a:lnTo>
                    <a:pt x="348208" y="7843"/>
                  </a:lnTo>
                  <a:lnTo>
                    <a:pt x="392430" y="0"/>
                  </a:lnTo>
                  <a:lnTo>
                    <a:pt x="414704" y="1978"/>
                  </a:lnTo>
                  <a:lnTo>
                    <a:pt x="458239" y="17489"/>
                  </a:lnTo>
                  <a:lnTo>
                    <a:pt x="500203" y="47702"/>
                  </a:lnTo>
                  <a:lnTo>
                    <a:pt x="540331" y="91773"/>
                  </a:lnTo>
                  <a:lnTo>
                    <a:pt x="578358" y="148857"/>
                  </a:lnTo>
                  <a:lnTo>
                    <a:pt x="614020" y="218110"/>
                  </a:lnTo>
                  <a:lnTo>
                    <a:pt x="630881" y="257036"/>
                  </a:lnTo>
                  <a:lnTo>
                    <a:pt x="647052" y="298688"/>
                  </a:lnTo>
                  <a:lnTo>
                    <a:pt x="662499" y="342960"/>
                  </a:lnTo>
                  <a:lnTo>
                    <a:pt x="677189" y="389746"/>
                  </a:lnTo>
                  <a:lnTo>
                    <a:pt x="691089" y="438941"/>
                  </a:lnTo>
                  <a:lnTo>
                    <a:pt x="704166" y="490440"/>
                  </a:lnTo>
                  <a:lnTo>
                    <a:pt x="716388" y="544137"/>
                  </a:lnTo>
                  <a:lnTo>
                    <a:pt x="727720" y="599926"/>
                  </a:lnTo>
                  <a:lnTo>
                    <a:pt x="738130" y="657702"/>
                  </a:lnTo>
                  <a:lnTo>
                    <a:pt x="747584" y="717359"/>
                  </a:lnTo>
                  <a:lnTo>
                    <a:pt x="756050" y="778792"/>
                  </a:lnTo>
                  <a:lnTo>
                    <a:pt x="763495" y="841896"/>
                  </a:lnTo>
                  <a:lnTo>
                    <a:pt x="769885" y="906564"/>
                  </a:lnTo>
                  <a:lnTo>
                    <a:pt x="775188" y="972691"/>
                  </a:lnTo>
                  <a:lnTo>
                    <a:pt x="779370" y="1040171"/>
                  </a:lnTo>
                  <a:lnTo>
                    <a:pt x="782397" y="1108900"/>
                  </a:lnTo>
                  <a:lnTo>
                    <a:pt x="784238" y="1178771"/>
                  </a:lnTo>
                  <a:lnTo>
                    <a:pt x="784859" y="1249680"/>
                  </a:lnTo>
                  <a:lnTo>
                    <a:pt x="784238" y="1320594"/>
                  </a:lnTo>
                  <a:lnTo>
                    <a:pt x="782397" y="1390470"/>
                  </a:lnTo>
                  <a:lnTo>
                    <a:pt x="779370" y="1459204"/>
                  </a:lnTo>
                  <a:lnTo>
                    <a:pt x="775188" y="1526688"/>
                  </a:lnTo>
                  <a:lnTo>
                    <a:pt x="769885" y="1592818"/>
                  </a:lnTo>
                  <a:lnTo>
                    <a:pt x="763495" y="1657488"/>
                  </a:lnTo>
                  <a:lnTo>
                    <a:pt x="756050" y="1720593"/>
                  </a:lnTo>
                  <a:lnTo>
                    <a:pt x="747584" y="1782027"/>
                  </a:lnTo>
                  <a:lnTo>
                    <a:pt x="738130" y="1841685"/>
                  </a:lnTo>
                  <a:lnTo>
                    <a:pt x="727720" y="1899461"/>
                  </a:lnTo>
                  <a:lnTo>
                    <a:pt x="716388" y="1955250"/>
                  </a:lnTo>
                  <a:lnTo>
                    <a:pt x="704166" y="2008946"/>
                  </a:lnTo>
                  <a:lnTo>
                    <a:pt x="691089" y="2060444"/>
                  </a:lnTo>
                  <a:lnTo>
                    <a:pt x="677189" y="2109637"/>
                  </a:lnTo>
                  <a:lnTo>
                    <a:pt x="662499" y="2156422"/>
                  </a:lnTo>
                  <a:lnTo>
                    <a:pt x="647052" y="2200692"/>
                  </a:lnTo>
                  <a:lnTo>
                    <a:pt x="630881" y="2242342"/>
                  </a:lnTo>
                  <a:lnTo>
                    <a:pt x="614020" y="2281266"/>
                  </a:lnTo>
                  <a:lnTo>
                    <a:pt x="596501" y="2317359"/>
                  </a:lnTo>
                  <a:lnTo>
                    <a:pt x="559624" y="2380628"/>
                  </a:lnTo>
                  <a:lnTo>
                    <a:pt x="520513" y="2431307"/>
                  </a:lnTo>
                  <a:lnTo>
                    <a:pt x="479434" y="2468551"/>
                  </a:lnTo>
                  <a:lnTo>
                    <a:pt x="436651" y="2491517"/>
                  </a:lnTo>
                  <a:lnTo>
                    <a:pt x="392430" y="2499360"/>
                  </a:lnTo>
                  <a:lnTo>
                    <a:pt x="370155" y="2497381"/>
                  </a:lnTo>
                  <a:lnTo>
                    <a:pt x="326620" y="2481872"/>
                  </a:lnTo>
                  <a:lnTo>
                    <a:pt x="284656" y="2451661"/>
                  </a:lnTo>
                  <a:lnTo>
                    <a:pt x="244528" y="2407594"/>
                  </a:lnTo>
                  <a:lnTo>
                    <a:pt x="206501" y="2350515"/>
                  </a:lnTo>
                  <a:lnTo>
                    <a:pt x="170839" y="2281266"/>
                  </a:lnTo>
                  <a:lnTo>
                    <a:pt x="153978" y="2242342"/>
                  </a:lnTo>
                  <a:lnTo>
                    <a:pt x="137807" y="2200692"/>
                  </a:lnTo>
                  <a:lnTo>
                    <a:pt x="122360" y="2156422"/>
                  </a:lnTo>
                  <a:lnTo>
                    <a:pt x="107670" y="2109637"/>
                  </a:lnTo>
                  <a:lnTo>
                    <a:pt x="93770" y="2060444"/>
                  </a:lnTo>
                  <a:lnTo>
                    <a:pt x="80693" y="2008946"/>
                  </a:lnTo>
                  <a:lnTo>
                    <a:pt x="68471" y="1955250"/>
                  </a:lnTo>
                  <a:lnTo>
                    <a:pt x="57139" y="1899461"/>
                  </a:lnTo>
                  <a:lnTo>
                    <a:pt x="46729" y="1841685"/>
                  </a:lnTo>
                  <a:lnTo>
                    <a:pt x="37275" y="1782027"/>
                  </a:lnTo>
                  <a:lnTo>
                    <a:pt x="28809" y="1720593"/>
                  </a:lnTo>
                  <a:lnTo>
                    <a:pt x="21364" y="1657488"/>
                  </a:lnTo>
                  <a:lnTo>
                    <a:pt x="14974" y="1592818"/>
                  </a:lnTo>
                  <a:lnTo>
                    <a:pt x="9671" y="1526688"/>
                  </a:lnTo>
                  <a:lnTo>
                    <a:pt x="5489" y="1459204"/>
                  </a:lnTo>
                  <a:lnTo>
                    <a:pt x="2462" y="1390470"/>
                  </a:lnTo>
                  <a:lnTo>
                    <a:pt x="621" y="1320594"/>
                  </a:lnTo>
                  <a:lnTo>
                    <a:pt x="0" y="124968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8916" y="1383029"/>
            <a:ext cx="82003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63905" algn="l"/>
                <a:tab pos="1471295" algn="l"/>
                <a:tab pos="2279015" algn="l"/>
                <a:tab pos="2747010" algn="l"/>
                <a:tab pos="3265170" algn="l"/>
                <a:tab pos="3970654" algn="l"/>
                <a:tab pos="4914265" algn="l"/>
                <a:tab pos="5653405" algn="l"/>
                <a:tab pos="6374765" algn="l"/>
                <a:tab pos="7025005" algn="l"/>
                <a:tab pos="7732395" algn="l"/>
              </a:tabLst>
            </a:pPr>
            <a:r>
              <a:rPr sz="2400" spc="-5" dirty="0">
                <a:latin typeface="Arial"/>
                <a:cs typeface="Arial"/>
              </a:rPr>
              <a:t>Thờ</a:t>
            </a:r>
            <a:r>
              <a:rPr sz="2400" dirty="0">
                <a:latin typeface="Arial"/>
                <a:cs typeface="Arial"/>
              </a:rPr>
              <a:t>i	g</a:t>
            </a:r>
            <a:r>
              <a:rPr sz="2400" spc="-5" dirty="0">
                <a:latin typeface="Arial"/>
                <a:cs typeface="Arial"/>
              </a:rPr>
              <a:t>ian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dùng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đ</a:t>
            </a:r>
            <a:r>
              <a:rPr sz="2400" dirty="0">
                <a:latin typeface="Arial"/>
                <a:cs typeface="Arial"/>
              </a:rPr>
              <a:t>ể	</a:t>
            </a:r>
            <a:r>
              <a:rPr sz="2400" spc="-5" dirty="0">
                <a:latin typeface="Arial"/>
                <a:cs typeface="Arial"/>
              </a:rPr>
              <a:t>cai</a:t>
            </a:r>
            <a:r>
              <a:rPr sz="2400" dirty="0">
                <a:latin typeface="Arial"/>
                <a:cs typeface="Arial"/>
              </a:rPr>
              <a:t>	máy	chiếm	</a:t>
            </a:r>
            <a:r>
              <a:rPr sz="2400" spc="-10" dirty="0">
                <a:latin typeface="Arial"/>
                <a:cs typeface="Arial"/>
              </a:rPr>
              <a:t>60</a:t>
            </a:r>
            <a:r>
              <a:rPr sz="2400" spc="-5" dirty="0">
                <a:latin typeface="Arial"/>
                <a:cs typeface="Arial"/>
              </a:rPr>
              <a:t>%</a:t>
            </a:r>
            <a:r>
              <a:rPr sz="2400" dirty="0">
                <a:latin typeface="Arial"/>
                <a:cs typeface="Arial"/>
              </a:rPr>
              <a:t>	t</a:t>
            </a:r>
            <a:r>
              <a:rPr sz="2400" spc="-10" dirty="0">
                <a:latin typeface="Arial"/>
                <a:cs typeface="Arial"/>
              </a:rPr>
              <a:t>ổ</a:t>
            </a:r>
            <a:r>
              <a:rPr sz="2400" spc="-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g	thời	</a:t>
            </a:r>
            <a:r>
              <a:rPr sz="2400" spc="-5" dirty="0">
                <a:latin typeface="Arial"/>
                <a:cs typeface="Arial"/>
              </a:rPr>
              <a:t>gi</a:t>
            </a:r>
            <a:r>
              <a:rPr sz="2400" spc="5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	thở  máy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0050" y="519429"/>
            <a:ext cx="58013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2980" marR="5080" indent="-970915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CÁC</a:t>
            </a:r>
            <a:r>
              <a:rPr sz="3000" spc="-30" dirty="0"/>
              <a:t> </a:t>
            </a:r>
            <a:r>
              <a:rPr sz="3000" spc="-5" dirty="0"/>
              <a:t>YẾU</a:t>
            </a:r>
            <a:r>
              <a:rPr sz="3000" spc="-25" dirty="0"/>
              <a:t> </a:t>
            </a:r>
            <a:r>
              <a:rPr sz="3000" spc="-5" dirty="0"/>
              <a:t>TỐ</a:t>
            </a:r>
            <a:r>
              <a:rPr sz="3000" spc="-20" dirty="0"/>
              <a:t> </a:t>
            </a:r>
            <a:r>
              <a:rPr sz="3000" dirty="0"/>
              <a:t>ẢNH</a:t>
            </a:r>
            <a:r>
              <a:rPr sz="3000" spc="-25" dirty="0"/>
              <a:t> </a:t>
            </a:r>
            <a:r>
              <a:rPr sz="3000" spc="-5" dirty="0"/>
              <a:t>HƯỞNG</a:t>
            </a:r>
            <a:r>
              <a:rPr sz="3000" spc="-20" dirty="0"/>
              <a:t> </a:t>
            </a:r>
            <a:r>
              <a:rPr sz="3000" spc="-10" dirty="0"/>
              <a:t>ĐẾN </a:t>
            </a:r>
            <a:r>
              <a:rPr sz="3000" spc="-865" dirty="0"/>
              <a:t> </a:t>
            </a:r>
            <a:r>
              <a:rPr sz="3000" spc="-5" dirty="0"/>
              <a:t>KHẢ</a:t>
            </a:r>
            <a:r>
              <a:rPr sz="3000" spc="-25" dirty="0"/>
              <a:t> </a:t>
            </a:r>
            <a:r>
              <a:rPr sz="3000" dirty="0"/>
              <a:t>NĂNG</a:t>
            </a:r>
            <a:r>
              <a:rPr sz="3000" spc="-10" dirty="0"/>
              <a:t> </a:t>
            </a:r>
            <a:r>
              <a:rPr sz="3000" spc="-5" dirty="0"/>
              <a:t>CAI</a:t>
            </a:r>
            <a:r>
              <a:rPr sz="3000" spc="-25" dirty="0"/>
              <a:t> </a:t>
            </a:r>
            <a:r>
              <a:rPr sz="3000" spc="-5" dirty="0"/>
              <a:t>MÁY</a:t>
            </a:r>
            <a:endParaRPr sz="3000"/>
          </a:p>
        </p:txBody>
      </p:sp>
      <p:grpSp>
        <p:nvGrpSpPr>
          <p:cNvPr id="3" name="object 3"/>
          <p:cNvGrpSpPr/>
          <p:nvPr/>
        </p:nvGrpSpPr>
        <p:grpSpPr>
          <a:xfrm>
            <a:off x="1616773" y="3639121"/>
            <a:ext cx="5695950" cy="1652905"/>
            <a:chOff x="1616773" y="3639121"/>
            <a:chExt cx="5695950" cy="1652905"/>
          </a:xfrm>
        </p:grpSpPr>
        <p:sp>
          <p:nvSpPr>
            <p:cNvPr id="4" name="object 4"/>
            <p:cNvSpPr/>
            <p:nvPr/>
          </p:nvSpPr>
          <p:spPr>
            <a:xfrm>
              <a:off x="4072128" y="4428744"/>
              <a:ext cx="856615" cy="858519"/>
            </a:xfrm>
            <a:custGeom>
              <a:avLst/>
              <a:gdLst/>
              <a:ahLst/>
              <a:cxnLst/>
              <a:rect l="l" t="t" r="r" b="b"/>
              <a:pathLst>
                <a:path w="856614" h="858520">
                  <a:moveTo>
                    <a:pt x="428244" y="0"/>
                  </a:moveTo>
                  <a:lnTo>
                    <a:pt x="0" y="858011"/>
                  </a:lnTo>
                  <a:lnTo>
                    <a:pt x="856488" y="858011"/>
                  </a:lnTo>
                  <a:lnTo>
                    <a:pt x="428244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4500" y="4427220"/>
              <a:ext cx="5501005" cy="859790"/>
            </a:xfrm>
            <a:custGeom>
              <a:avLst/>
              <a:gdLst/>
              <a:ahLst/>
              <a:cxnLst/>
              <a:rect l="l" t="t" r="r" b="b"/>
              <a:pathLst>
                <a:path w="5501005" h="859789">
                  <a:moveTo>
                    <a:pt x="2357628" y="859535"/>
                  </a:moveTo>
                  <a:lnTo>
                    <a:pt x="2785872" y="1523"/>
                  </a:lnTo>
                  <a:lnTo>
                    <a:pt x="3214116" y="859535"/>
                  </a:lnTo>
                  <a:lnTo>
                    <a:pt x="2357628" y="859535"/>
                  </a:lnTo>
                  <a:close/>
                </a:path>
                <a:path w="5501005" h="859789">
                  <a:moveTo>
                    <a:pt x="0" y="0"/>
                  </a:moveTo>
                  <a:lnTo>
                    <a:pt x="5500751" y="152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92168" y="3643884"/>
              <a:ext cx="215265" cy="784860"/>
            </a:xfrm>
            <a:custGeom>
              <a:avLst/>
              <a:gdLst/>
              <a:ahLst/>
              <a:cxnLst/>
              <a:rect l="l" t="t" r="r" b="b"/>
              <a:pathLst>
                <a:path w="215264" h="784860">
                  <a:moveTo>
                    <a:pt x="161162" y="0"/>
                  </a:moveTo>
                  <a:lnTo>
                    <a:pt x="53721" y="0"/>
                  </a:lnTo>
                  <a:lnTo>
                    <a:pt x="53721" y="677418"/>
                  </a:lnTo>
                  <a:lnTo>
                    <a:pt x="0" y="677418"/>
                  </a:lnTo>
                  <a:lnTo>
                    <a:pt x="107442" y="784860"/>
                  </a:lnTo>
                  <a:lnTo>
                    <a:pt x="214884" y="677418"/>
                  </a:lnTo>
                  <a:lnTo>
                    <a:pt x="161162" y="677418"/>
                  </a:lnTo>
                  <a:lnTo>
                    <a:pt x="161162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92168" y="3643884"/>
              <a:ext cx="215265" cy="784860"/>
            </a:xfrm>
            <a:custGeom>
              <a:avLst/>
              <a:gdLst/>
              <a:ahLst/>
              <a:cxnLst/>
              <a:rect l="l" t="t" r="r" b="b"/>
              <a:pathLst>
                <a:path w="215264" h="784860">
                  <a:moveTo>
                    <a:pt x="0" y="677418"/>
                  </a:moveTo>
                  <a:lnTo>
                    <a:pt x="53721" y="677418"/>
                  </a:lnTo>
                  <a:lnTo>
                    <a:pt x="53721" y="0"/>
                  </a:lnTo>
                  <a:lnTo>
                    <a:pt x="161162" y="0"/>
                  </a:lnTo>
                  <a:lnTo>
                    <a:pt x="161162" y="677418"/>
                  </a:lnTo>
                  <a:lnTo>
                    <a:pt x="214884" y="677418"/>
                  </a:lnTo>
                  <a:lnTo>
                    <a:pt x="107442" y="784860"/>
                  </a:lnTo>
                  <a:lnTo>
                    <a:pt x="0" y="67741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92695" y="3645408"/>
              <a:ext cx="215265" cy="784860"/>
            </a:xfrm>
            <a:custGeom>
              <a:avLst/>
              <a:gdLst/>
              <a:ahLst/>
              <a:cxnLst/>
              <a:rect l="l" t="t" r="r" b="b"/>
              <a:pathLst>
                <a:path w="215265" h="784860">
                  <a:moveTo>
                    <a:pt x="161162" y="0"/>
                  </a:moveTo>
                  <a:lnTo>
                    <a:pt x="53721" y="0"/>
                  </a:lnTo>
                  <a:lnTo>
                    <a:pt x="53721" y="677418"/>
                  </a:lnTo>
                  <a:lnTo>
                    <a:pt x="0" y="677418"/>
                  </a:lnTo>
                  <a:lnTo>
                    <a:pt x="107442" y="784860"/>
                  </a:lnTo>
                  <a:lnTo>
                    <a:pt x="214883" y="677418"/>
                  </a:lnTo>
                  <a:lnTo>
                    <a:pt x="161162" y="677418"/>
                  </a:lnTo>
                  <a:lnTo>
                    <a:pt x="161162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92695" y="3645408"/>
              <a:ext cx="215265" cy="784860"/>
            </a:xfrm>
            <a:custGeom>
              <a:avLst/>
              <a:gdLst/>
              <a:ahLst/>
              <a:cxnLst/>
              <a:rect l="l" t="t" r="r" b="b"/>
              <a:pathLst>
                <a:path w="215265" h="784860">
                  <a:moveTo>
                    <a:pt x="0" y="677418"/>
                  </a:moveTo>
                  <a:lnTo>
                    <a:pt x="53721" y="677418"/>
                  </a:lnTo>
                  <a:lnTo>
                    <a:pt x="53721" y="0"/>
                  </a:lnTo>
                  <a:lnTo>
                    <a:pt x="161162" y="0"/>
                  </a:lnTo>
                  <a:lnTo>
                    <a:pt x="161162" y="677418"/>
                  </a:lnTo>
                  <a:lnTo>
                    <a:pt x="214883" y="677418"/>
                  </a:lnTo>
                  <a:lnTo>
                    <a:pt x="107442" y="784860"/>
                  </a:lnTo>
                  <a:lnTo>
                    <a:pt x="0" y="67741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21536" y="3651504"/>
              <a:ext cx="213360" cy="784860"/>
            </a:xfrm>
            <a:custGeom>
              <a:avLst/>
              <a:gdLst/>
              <a:ahLst/>
              <a:cxnLst/>
              <a:rect l="l" t="t" r="r" b="b"/>
              <a:pathLst>
                <a:path w="213360" h="784860">
                  <a:moveTo>
                    <a:pt x="160019" y="0"/>
                  </a:moveTo>
                  <a:lnTo>
                    <a:pt x="53339" y="0"/>
                  </a:lnTo>
                  <a:lnTo>
                    <a:pt x="53339" y="678180"/>
                  </a:lnTo>
                  <a:lnTo>
                    <a:pt x="0" y="678180"/>
                  </a:lnTo>
                  <a:lnTo>
                    <a:pt x="106680" y="784860"/>
                  </a:lnTo>
                  <a:lnTo>
                    <a:pt x="213359" y="678180"/>
                  </a:lnTo>
                  <a:lnTo>
                    <a:pt x="160019" y="678180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21536" y="3651504"/>
              <a:ext cx="213360" cy="784860"/>
            </a:xfrm>
            <a:custGeom>
              <a:avLst/>
              <a:gdLst/>
              <a:ahLst/>
              <a:cxnLst/>
              <a:rect l="l" t="t" r="r" b="b"/>
              <a:pathLst>
                <a:path w="213360" h="784860">
                  <a:moveTo>
                    <a:pt x="0" y="678180"/>
                  </a:moveTo>
                  <a:lnTo>
                    <a:pt x="53339" y="678180"/>
                  </a:lnTo>
                  <a:lnTo>
                    <a:pt x="53339" y="0"/>
                  </a:lnTo>
                  <a:lnTo>
                    <a:pt x="160019" y="0"/>
                  </a:lnTo>
                  <a:lnTo>
                    <a:pt x="160019" y="678180"/>
                  </a:lnTo>
                  <a:lnTo>
                    <a:pt x="213359" y="678180"/>
                  </a:lnTo>
                  <a:lnTo>
                    <a:pt x="106680" y="784860"/>
                  </a:lnTo>
                  <a:lnTo>
                    <a:pt x="0" y="6781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12996" y="1670430"/>
            <a:ext cx="1269365" cy="139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TK</a:t>
            </a:r>
            <a:r>
              <a:rPr sz="1800" b="1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TW</a:t>
            </a:r>
            <a:endParaRPr sz="1800">
              <a:latin typeface="Arial"/>
              <a:cs typeface="Arial"/>
            </a:endParaRPr>
          </a:p>
          <a:p>
            <a:pPr marL="180975" indent="-143510">
              <a:lnSpc>
                <a:spcPct val="100000"/>
              </a:lnSpc>
              <a:buChar char="•"/>
              <a:tabLst>
                <a:tab pos="181610" algn="l"/>
              </a:tabLst>
            </a:pPr>
            <a:r>
              <a:rPr sz="1800" spc="-5" dirty="0">
                <a:latin typeface="Arial"/>
                <a:cs typeface="Arial"/>
              </a:rPr>
              <a:t>Hôn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mê</a:t>
            </a:r>
            <a:endParaRPr sz="1800">
              <a:latin typeface="Arial"/>
              <a:cs typeface="Arial"/>
            </a:endParaRPr>
          </a:p>
          <a:p>
            <a:pPr marL="167640" indent="-129539">
              <a:lnSpc>
                <a:spcPct val="100000"/>
              </a:lnSpc>
              <a:buChar char="•"/>
              <a:tabLst>
                <a:tab pos="167640" algn="l"/>
              </a:tabLst>
            </a:pPr>
            <a:r>
              <a:rPr sz="1800" dirty="0">
                <a:latin typeface="Arial"/>
                <a:cs typeface="Arial"/>
              </a:rPr>
              <a:t>An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thần</a:t>
            </a:r>
            <a:endParaRPr sz="1800">
              <a:latin typeface="Arial"/>
              <a:cs typeface="Arial"/>
            </a:endParaRPr>
          </a:p>
          <a:p>
            <a:pPr marL="180975" indent="-143510">
              <a:lnSpc>
                <a:spcPts val="2130"/>
              </a:lnSpc>
              <a:buFont typeface="Arial"/>
              <a:buChar char="•"/>
              <a:tabLst>
                <a:tab pos="181610" algn="l"/>
              </a:tabLst>
            </a:pPr>
            <a:r>
              <a:rPr sz="1800" dirty="0">
                <a:latin typeface="Symbol"/>
                <a:cs typeface="Symbol"/>
              </a:rPr>
              <a:t>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baseline="-20833" dirty="0">
                <a:latin typeface="Arial"/>
                <a:cs typeface="Arial"/>
              </a:rPr>
              <a:t>2</a:t>
            </a:r>
            <a:r>
              <a:rPr sz="1800" spc="187" baseline="-20833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máu</a:t>
            </a:r>
            <a:endParaRPr sz="1800">
              <a:latin typeface="Arial"/>
              <a:cs typeface="Arial"/>
            </a:endParaRPr>
          </a:p>
          <a:p>
            <a:pPr marL="245745" indent="-207645">
              <a:lnSpc>
                <a:spcPts val="2130"/>
              </a:lnSpc>
              <a:buFont typeface="Arial"/>
              <a:buChar char="•"/>
              <a:tabLst>
                <a:tab pos="245110" algn="l"/>
                <a:tab pos="245745" algn="l"/>
              </a:tabLst>
            </a:pPr>
            <a:r>
              <a:rPr sz="1800" spc="-5" dirty="0">
                <a:solidFill>
                  <a:srgbClr val="FFFFFF"/>
                </a:solidFill>
                <a:latin typeface="Book Antiqua"/>
                <a:cs typeface="Book Antiqua"/>
              </a:rPr>
              <a:t>CO</a:t>
            </a:r>
            <a:r>
              <a:rPr sz="1800" spc="-7" baseline="-20833" dirty="0">
                <a:solidFill>
                  <a:srgbClr val="FFFFFF"/>
                </a:solidFill>
                <a:latin typeface="Symbol"/>
                <a:cs typeface="Symbol"/>
              </a:rPr>
              <a:t></a:t>
            </a:r>
            <a:r>
              <a:rPr sz="1800" spc="802" baseline="-2083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Book Antiqua"/>
                <a:cs typeface="Book Antiqua"/>
              </a:rPr>
              <a:t>máu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51853" y="1727149"/>
            <a:ext cx="20332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Gánh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nặng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hô</a:t>
            </a:r>
            <a:r>
              <a:rPr sz="18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hấp</a:t>
            </a:r>
            <a:endParaRPr sz="1800">
              <a:latin typeface="Arial"/>
              <a:cs typeface="Arial"/>
            </a:endParaRPr>
          </a:p>
          <a:p>
            <a:pPr marL="155575" indent="-143510">
              <a:lnSpc>
                <a:spcPct val="100000"/>
              </a:lnSpc>
              <a:spcBef>
                <a:spcPts val="5"/>
              </a:spcBef>
              <a:buChar char="•"/>
              <a:tabLst>
                <a:tab pos="156210" algn="l"/>
              </a:tabLst>
            </a:pPr>
            <a:r>
              <a:rPr sz="1800" spc="-5" dirty="0">
                <a:latin typeface="Arial"/>
                <a:cs typeface="Arial"/>
              </a:rPr>
              <a:t>Co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thắt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phế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quản</a:t>
            </a:r>
            <a:endParaRPr sz="1800">
              <a:latin typeface="Arial"/>
              <a:cs typeface="Arial"/>
            </a:endParaRPr>
          </a:p>
          <a:p>
            <a:pPr marL="155575" indent="-143510">
              <a:lnSpc>
                <a:spcPct val="100000"/>
              </a:lnSpc>
              <a:buChar char="•"/>
              <a:tabLst>
                <a:tab pos="156210" algn="l"/>
              </a:tabLst>
            </a:pPr>
            <a:r>
              <a:rPr sz="1800" dirty="0">
                <a:latin typeface="Arial"/>
                <a:cs typeface="Arial"/>
              </a:rPr>
              <a:t>Suy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thất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2867" y="1727149"/>
            <a:ext cx="28841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Sức</a:t>
            </a:r>
            <a:r>
              <a:rPr sz="18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mạnh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cơ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hô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hấp</a:t>
            </a:r>
            <a:endParaRPr sz="1800">
              <a:latin typeface="Arial"/>
              <a:cs typeface="Arial"/>
            </a:endParaRPr>
          </a:p>
          <a:p>
            <a:pPr marL="180975" indent="-143510">
              <a:lnSpc>
                <a:spcPct val="100000"/>
              </a:lnSpc>
              <a:spcBef>
                <a:spcPts val="5"/>
              </a:spcBef>
              <a:buChar char="•"/>
              <a:tabLst>
                <a:tab pos="181610" algn="l"/>
              </a:tabLst>
            </a:pPr>
            <a:r>
              <a:rPr sz="1800" dirty="0">
                <a:latin typeface="Arial"/>
                <a:cs typeface="Arial"/>
              </a:rPr>
              <a:t>Teo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cơ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 không </a:t>
            </a:r>
            <a:r>
              <a:rPr sz="1800" dirty="0">
                <a:latin typeface="Arial"/>
                <a:cs typeface="Arial"/>
              </a:rPr>
              <a:t>sử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dụng</a:t>
            </a:r>
            <a:endParaRPr sz="1800">
              <a:latin typeface="Arial"/>
              <a:cs typeface="Arial"/>
            </a:endParaRPr>
          </a:p>
          <a:p>
            <a:pPr marL="180975" indent="-143510">
              <a:lnSpc>
                <a:spcPct val="100000"/>
              </a:lnSpc>
              <a:buChar char="•"/>
              <a:tabLst>
                <a:tab pos="181610" algn="l"/>
              </a:tabLst>
            </a:pPr>
            <a:r>
              <a:rPr sz="1800" spc="-5" dirty="0">
                <a:latin typeface="Arial"/>
                <a:cs typeface="Arial"/>
              </a:rPr>
              <a:t>RL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điện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giải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(hạ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K,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</a:t>
            </a:r>
            <a:r>
              <a:rPr sz="1800" baseline="-20833" dirty="0">
                <a:latin typeface="Arial"/>
                <a:cs typeface="Arial"/>
              </a:rPr>
              <a:t>4</a:t>
            </a:r>
            <a:r>
              <a:rPr sz="1800" dirty="0">
                <a:latin typeface="Arial"/>
                <a:cs typeface="Arial"/>
              </a:rPr>
              <a:t>…)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8267" y="2550667"/>
            <a:ext cx="2451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indent="-143510">
              <a:lnSpc>
                <a:spcPct val="100000"/>
              </a:lnSpc>
              <a:spcBef>
                <a:spcPts val="100"/>
              </a:spcBef>
              <a:buChar char="•"/>
              <a:tabLst>
                <a:tab pos="156210" algn="l"/>
              </a:tabLst>
            </a:pPr>
            <a:r>
              <a:rPr sz="1800" dirty="0">
                <a:latin typeface="Arial"/>
                <a:cs typeface="Arial"/>
              </a:rPr>
              <a:t>Tình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trạng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dinh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dưỡng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8267" y="2824988"/>
            <a:ext cx="2739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 indent="-81280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93980" algn="l"/>
              </a:tabLst>
            </a:pPr>
            <a:r>
              <a:rPr sz="1800" spc="-10" dirty="0">
                <a:latin typeface="Arial"/>
                <a:cs typeface="Arial"/>
              </a:rPr>
              <a:t>Polyneuropathy/myopathy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5561" y="2591561"/>
            <a:ext cx="2971800" cy="609600"/>
          </a:xfrm>
          <a:custGeom>
            <a:avLst/>
            <a:gdLst/>
            <a:ahLst/>
            <a:cxnLst/>
            <a:rect l="l" t="t" r="r" b="b"/>
            <a:pathLst>
              <a:path w="2971800" h="609600">
                <a:moveTo>
                  <a:pt x="0" y="48260"/>
                </a:moveTo>
                <a:lnTo>
                  <a:pt x="3791" y="29467"/>
                </a:lnTo>
                <a:lnTo>
                  <a:pt x="14133" y="14128"/>
                </a:lnTo>
                <a:lnTo>
                  <a:pt x="29473" y="3790"/>
                </a:lnTo>
                <a:lnTo>
                  <a:pt x="48260" y="0"/>
                </a:lnTo>
                <a:lnTo>
                  <a:pt x="2544064" y="0"/>
                </a:lnTo>
                <a:lnTo>
                  <a:pt x="2562856" y="3790"/>
                </a:lnTo>
                <a:lnTo>
                  <a:pt x="2578195" y="14128"/>
                </a:lnTo>
                <a:lnTo>
                  <a:pt x="2588533" y="29467"/>
                </a:lnTo>
                <a:lnTo>
                  <a:pt x="2592324" y="48260"/>
                </a:lnTo>
                <a:lnTo>
                  <a:pt x="2592324" y="241300"/>
                </a:lnTo>
                <a:lnTo>
                  <a:pt x="2588533" y="260092"/>
                </a:lnTo>
                <a:lnTo>
                  <a:pt x="2578195" y="275431"/>
                </a:lnTo>
                <a:lnTo>
                  <a:pt x="2562856" y="285769"/>
                </a:lnTo>
                <a:lnTo>
                  <a:pt x="2544064" y="289560"/>
                </a:lnTo>
                <a:lnTo>
                  <a:pt x="48260" y="289560"/>
                </a:lnTo>
                <a:lnTo>
                  <a:pt x="29473" y="285769"/>
                </a:lnTo>
                <a:lnTo>
                  <a:pt x="14133" y="275431"/>
                </a:lnTo>
                <a:lnTo>
                  <a:pt x="3791" y="260092"/>
                </a:lnTo>
                <a:lnTo>
                  <a:pt x="0" y="241300"/>
                </a:lnTo>
                <a:lnTo>
                  <a:pt x="0" y="48260"/>
                </a:lnTo>
                <a:close/>
              </a:path>
              <a:path w="2971800" h="609600">
                <a:moveTo>
                  <a:pt x="0" y="355600"/>
                </a:moveTo>
                <a:lnTo>
                  <a:pt x="3992" y="335821"/>
                </a:lnTo>
                <a:lnTo>
                  <a:pt x="14879" y="319674"/>
                </a:lnTo>
                <a:lnTo>
                  <a:pt x="31027" y="308790"/>
                </a:lnTo>
                <a:lnTo>
                  <a:pt x="50800" y="304800"/>
                </a:lnTo>
                <a:lnTo>
                  <a:pt x="2921000" y="304800"/>
                </a:lnTo>
                <a:lnTo>
                  <a:pt x="2940778" y="308790"/>
                </a:lnTo>
                <a:lnTo>
                  <a:pt x="2956925" y="319674"/>
                </a:lnTo>
                <a:lnTo>
                  <a:pt x="2967809" y="335821"/>
                </a:lnTo>
                <a:lnTo>
                  <a:pt x="2971800" y="355600"/>
                </a:lnTo>
                <a:lnTo>
                  <a:pt x="2971800" y="558800"/>
                </a:lnTo>
                <a:lnTo>
                  <a:pt x="2967809" y="578578"/>
                </a:lnTo>
                <a:lnTo>
                  <a:pt x="2956925" y="594725"/>
                </a:lnTo>
                <a:lnTo>
                  <a:pt x="2940778" y="605609"/>
                </a:lnTo>
                <a:lnTo>
                  <a:pt x="2921000" y="609600"/>
                </a:lnTo>
                <a:lnTo>
                  <a:pt x="50800" y="609600"/>
                </a:lnTo>
                <a:lnTo>
                  <a:pt x="31027" y="605609"/>
                </a:lnTo>
                <a:lnTo>
                  <a:pt x="14879" y="594725"/>
                </a:lnTo>
                <a:lnTo>
                  <a:pt x="3992" y="578578"/>
                </a:lnTo>
                <a:lnTo>
                  <a:pt x="0" y="558800"/>
                </a:lnTo>
                <a:lnTo>
                  <a:pt x="0" y="35560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394" y="748029"/>
            <a:ext cx="56286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76A2"/>
                </a:solidFill>
              </a:rPr>
              <a:t>TIÊU</a:t>
            </a:r>
            <a:r>
              <a:rPr spc="-5"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CHUẨN</a:t>
            </a:r>
            <a:r>
              <a:rPr dirty="0">
                <a:solidFill>
                  <a:srgbClr val="0076A2"/>
                </a:solidFill>
              </a:rPr>
              <a:t> </a:t>
            </a:r>
            <a:r>
              <a:rPr spc="-10" dirty="0">
                <a:solidFill>
                  <a:srgbClr val="0076A2"/>
                </a:solidFill>
              </a:rPr>
              <a:t>CAI MÁY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4340" y="1802739"/>
            <a:ext cx="5570855" cy="3354704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10515" indent="-273050">
              <a:lnSpc>
                <a:spcPct val="100000"/>
              </a:lnSpc>
              <a:spcBef>
                <a:spcPts val="7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311150" algn="l"/>
              </a:tabLst>
            </a:pPr>
            <a:r>
              <a:rPr sz="2600" dirty="0">
                <a:latin typeface="Arial"/>
                <a:cs typeface="Arial"/>
              </a:rPr>
              <a:t>Thông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khí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phút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10" dirty="0">
                <a:latin typeface="Arial"/>
                <a:cs typeface="Arial"/>
              </a:rPr>
              <a:t>V</a:t>
            </a:r>
            <a:r>
              <a:rPr sz="2550" spc="15" baseline="-21241" dirty="0">
                <a:latin typeface="Arial"/>
                <a:cs typeface="Arial"/>
              </a:rPr>
              <a:t>E</a:t>
            </a:r>
            <a:r>
              <a:rPr sz="2550" spc="352" baseline="-21241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&lt;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15L/p</a:t>
            </a:r>
            <a:endParaRPr sz="2600">
              <a:latin typeface="Arial"/>
              <a:cs typeface="Arial"/>
            </a:endParaRPr>
          </a:p>
          <a:p>
            <a:pPr marL="3105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311150" algn="l"/>
              </a:tabLst>
            </a:pPr>
            <a:r>
              <a:rPr sz="2600" dirty="0">
                <a:latin typeface="Arial"/>
                <a:cs typeface="Arial"/>
              </a:rPr>
              <a:t>Nhịp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thở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&lt;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30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lần/p</a:t>
            </a:r>
            <a:endParaRPr sz="2600">
              <a:latin typeface="Arial"/>
              <a:cs typeface="Arial"/>
            </a:endParaRPr>
          </a:p>
          <a:p>
            <a:pPr marL="3105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311150" algn="l"/>
              </a:tabLst>
            </a:pPr>
            <a:r>
              <a:rPr sz="2600" spc="10" dirty="0">
                <a:latin typeface="Arial"/>
                <a:cs typeface="Arial"/>
              </a:rPr>
              <a:t>V</a:t>
            </a:r>
            <a:r>
              <a:rPr sz="2550" spc="15" baseline="-21241" dirty="0">
                <a:latin typeface="Arial"/>
                <a:cs typeface="Arial"/>
              </a:rPr>
              <a:t>T</a:t>
            </a:r>
            <a:r>
              <a:rPr sz="2550" spc="352" baseline="-21241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&gt;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325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mL</a:t>
            </a:r>
            <a:endParaRPr sz="2600">
              <a:latin typeface="Arial"/>
              <a:cs typeface="Arial"/>
            </a:endParaRPr>
          </a:p>
          <a:p>
            <a:pPr marL="3105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311150" algn="l"/>
              </a:tabLst>
            </a:pPr>
            <a:r>
              <a:rPr sz="2600" dirty="0">
                <a:latin typeface="Arial"/>
                <a:cs typeface="Arial"/>
              </a:rPr>
              <a:t>Dynamic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compliance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&gt;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22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L/cmH</a:t>
            </a:r>
            <a:r>
              <a:rPr sz="2550" baseline="-21241" dirty="0">
                <a:latin typeface="Arial"/>
                <a:cs typeface="Arial"/>
              </a:rPr>
              <a:t>2</a:t>
            </a:r>
            <a:r>
              <a:rPr sz="2600" dirty="0">
                <a:latin typeface="Arial"/>
                <a:cs typeface="Arial"/>
              </a:rPr>
              <a:t>O</a:t>
            </a:r>
            <a:endParaRPr sz="2600">
              <a:latin typeface="Arial"/>
              <a:cs typeface="Arial"/>
            </a:endParaRPr>
          </a:p>
          <a:p>
            <a:pPr marL="310515" indent="-27305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311150" algn="l"/>
              </a:tabLst>
            </a:pPr>
            <a:r>
              <a:rPr sz="2600" dirty="0">
                <a:latin typeface="Arial"/>
                <a:cs typeface="Arial"/>
              </a:rPr>
              <a:t>Static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compliance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&gt;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33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L/cmH</a:t>
            </a:r>
            <a:r>
              <a:rPr sz="2550" baseline="-21241" dirty="0">
                <a:latin typeface="Arial"/>
                <a:cs typeface="Arial"/>
              </a:rPr>
              <a:t>2</a:t>
            </a:r>
            <a:r>
              <a:rPr sz="2600" dirty="0">
                <a:latin typeface="Arial"/>
                <a:cs typeface="Arial"/>
              </a:rPr>
              <a:t>O</a:t>
            </a:r>
            <a:endParaRPr sz="2600">
              <a:latin typeface="Arial"/>
              <a:cs typeface="Arial"/>
            </a:endParaRPr>
          </a:p>
          <a:p>
            <a:pPr marL="310515" indent="-27305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311150" algn="l"/>
              </a:tabLst>
            </a:pPr>
            <a:r>
              <a:rPr sz="2600" dirty="0">
                <a:latin typeface="Arial"/>
                <a:cs typeface="Arial"/>
              </a:rPr>
              <a:t>f/V</a:t>
            </a:r>
            <a:r>
              <a:rPr sz="2550" baseline="-21241" dirty="0">
                <a:latin typeface="Arial"/>
                <a:cs typeface="Arial"/>
              </a:rPr>
              <a:t>T</a:t>
            </a:r>
            <a:r>
              <a:rPr sz="2550" spc="359" baseline="-21241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&lt;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105</a:t>
            </a:r>
            <a:endParaRPr sz="2600">
              <a:latin typeface="Arial"/>
              <a:cs typeface="Arial"/>
            </a:endParaRPr>
          </a:p>
          <a:p>
            <a:pPr marL="310515" indent="-2730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311150" algn="l"/>
              </a:tabLst>
            </a:pPr>
            <a:r>
              <a:rPr sz="2600" dirty="0">
                <a:latin typeface="Arial"/>
                <a:cs typeface="Arial"/>
              </a:rPr>
              <a:t>MIP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&lt;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-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15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cmH</a:t>
            </a:r>
            <a:r>
              <a:rPr sz="2550" spc="7" baseline="-21241" dirty="0">
                <a:latin typeface="Arial"/>
                <a:cs typeface="Arial"/>
              </a:rPr>
              <a:t>2</a:t>
            </a:r>
            <a:r>
              <a:rPr sz="2600" spc="5" dirty="0">
                <a:latin typeface="Arial"/>
                <a:cs typeface="Arial"/>
              </a:rPr>
              <a:t>O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6858000"/>
            <a:chOff x="-881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47"/>
              <a:ext cx="9143999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881" y="0"/>
              <a:ext cx="9145643" cy="6857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17135" y="4730496"/>
              <a:ext cx="1497330" cy="79019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649467" y="4730496"/>
            <a:ext cx="3495040" cy="790575"/>
            <a:chOff x="5649467" y="4730496"/>
            <a:chExt cx="3495040" cy="790575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49467" y="4730496"/>
              <a:ext cx="1748789" cy="7901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31735" y="4730496"/>
              <a:ext cx="1268729" cy="7901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35467" y="4730496"/>
              <a:ext cx="1043177" cy="7901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13647" y="4730496"/>
              <a:ext cx="530351" cy="790193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727575" y="4832680"/>
            <a:ext cx="42449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00"/>
                </a:solidFill>
              </a:rPr>
              <a:t>CHÂN</a:t>
            </a:r>
            <a:r>
              <a:rPr sz="2800" spc="5" dirty="0">
                <a:solidFill>
                  <a:srgbClr val="FFFF00"/>
                </a:solidFill>
              </a:rPr>
              <a:t> </a:t>
            </a:r>
            <a:r>
              <a:rPr sz="2800" spc="-10" dirty="0">
                <a:solidFill>
                  <a:srgbClr val="FFFF00"/>
                </a:solidFill>
              </a:rPr>
              <a:t>THÀNH </a:t>
            </a:r>
            <a:r>
              <a:rPr sz="2800" spc="-5" dirty="0">
                <a:solidFill>
                  <a:srgbClr val="FFFF00"/>
                </a:solidFill>
              </a:rPr>
              <a:t>CẢM ƠN !</a:t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1660</Words>
  <Application>Microsoft Office PowerPoint</Application>
  <PresentationFormat>Trình chiếu Trên màn hình (4:3)</PresentationFormat>
  <Paragraphs>215</Paragraphs>
  <Slides>42</Slides>
  <Notes>0</Notes>
  <HiddenSlides>0</HiddenSlides>
  <MMClips>0</MMClips>
  <ScaleCrop>false</ScaleCrop>
  <HeadingPairs>
    <vt:vector size="4" baseType="variant">
      <vt:variant>
        <vt:lpstr>Chủ đề</vt:lpstr>
      </vt:variant>
      <vt:variant>
        <vt:i4>1</vt:i4>
      </vt:variant>
      <vt:variant>
        <vt:lpstr>Tiêu đề Bản chiếu</vt:lpstr>
      </vt:variant>
      <vt:variant>
        <vt:i4>42</vt:i4>
      </vt:variant>
    </vt:vector>
  </HeadingPairs>
  <TitlesOfParts>
    <vt:vector size="43" baseType="lpstr">
      <vt:lpstr>Office Theme</vt:lpstr>
      <vt:lpstr>THỞ MÁY TRÊN BỆNH NHÂN COPD/HEN</vt:lpstr>
      <vt:lpstr>MỤC TIÊU</vt:lpstr>
      <vt:lpstr>THỞ MÁY TRÊN BỆNH NHÂN COPD/HEN</vt:lpstr>
      <vt:lpstr>Bản trình bày PowerPoint</vt:lpstr>
      <vt:lpstr>Bản trình bày PowerPoint</vt:lpstr>
      <vt:lpstr>HEN PHẾ  QỦAN</vt:lpstr>
      <vt:lpstr>CÁC KHÁI NIỆM</vt:lpstr>
      <vt:lpstr>Bình thường</vt:lpstr>
      <vt:lpstr>HÌNH ẢNH X QUANG CỦA Ứ KHÍ VÀ CĂNG GIÃN  PHỔI QUÁ MỨC</vt:lpstr>
      <vt:lpstr>iPEEP hình thành và gây tăng công hô hấp trong  tắc nghẽn đường thở</vt:lpstr>
      <vt:lpstr>PHÁT HIỆN AUTO PEEP</vt:lpstr>
      <vt:lpstr>PHÁT HIỆN AUTO PEEP</vt:lpstr>
      <vt:lpstr>PHÁT HIỆN AUTO PEEP</vt:lpstr>
      <vt:lpstr>Đo auto-PEEP trên máy Drager Evita 4</vt:lpstr>
      <vt:lpstr>Cài ePEEP trên iPEEP: không giới hạn dòng khí  thở ra nếu ePEEP &lt; 75-85% iPEEP trong COPD</vt:lpstr>
      <vt:lpstr>PEEP trong hen nặng</vt:lpstr>
      <vt:lpstr>MỤC TIÊU THÔNG KHÍ TRONG COPD/HEN</vt:lpstr>
      <vt:lpstr>COPD đợt cấp – Chỉ định NIV</vt:lpstr>
      <vt:lpstr>Bản trình bày PowerPoint</vt:lpstr>
      <vt:lpstr>COPD đợt cấp – Chỉ định NIV</vt:lpstr>
      <vt:lpstr>COPD đợt cấp – Chỉ định NIV</vt:lpstr>
      <vt:lpstr>COPD đợt cấp – CHỈ ĐỊNH THỞ MÁY XÂM LẤN</vt:lpstr>
      <vt:lpstr>COPD đợt cấp – CHỈ ĐỊNH THỞ MÁY XÂM LẤN</vt:lpstr>
      <vt:lpstr>ĐIỀU CHỈNH</vt:lpstr>
      <vt:lpstr>ĐIỀU CHỈNH</vt:lpstr>
      <vt:lpstr>Chỉ định NIV - COPD ổn định</vt:lpstr>
      <vt:lpstr>THEO DÕI BỆNH NHÂN COPD THỞ MÁY</vt:lpstr>
      <vt:lpstr>THEO DÕI BỆNH NHÂN COPD THỞ MÁY</vt:lpstr>
      <vt:lpstr>THỞ MÁY TRONG HEN</vt:lpstr>
      <vt:lpstr>THỞ MÁY TRONG HEN</vt:lpstr>
      <vt:lpstr>THỞ MÁY TRONG HEN</vt:lpstr>
      <vt:lpstr>THỞ MÁY TRONG HEN</vt:lpstr>
      <vt:lpstr>THỞ MÁY TRONG HEN</vt:lpstr>
      <vt:lpstr>THỞ MÁY TRONG HEN</vt:lpstr>
      <vt:lpstr>THEO DÕI THỞ MÁY  BỆNH NHÂN HEN</vt:lpstr>
      <vt:lpstr>Bản trình bày PowerPoint</vt:lpstr>
      <vt:lpstr>NIV còn tranh cãi trong hen</vt:lpstr>
      <vt:lpstr>NIV còn tranh cãi trong hen</vt:lpstr>
      <vt:lpstr>CAI MÁY THỞ</vt:lpstr>
      <vt:lpstr>CÁC YẾU TỐ ẢNH HƯỞNG ĐẾN  KHẢ NĂNG CAI MÁY</vt:lpstr>
      <vt:lpstr>TIÊU CHUẨN CAI MÁY</vt:lpstr>
      <vt:lpstr>CHÂN THÀNH CẢM ƠN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Planning</dc:title>
  <dc:creator>kristinhadley</dc:creator>
  <cp:lastModifiedBy>BS QUANG</cp:lastModifiedBy>
  <cp:revision>12</cp:revision>
  <dcterms:created xsi:type="dcterms:W3CDTF">2021-05-21T22:09:04Z</dcterms:created>
  <dcterms:modified xsi:type="dcterms:W3CDTF">2023-07-11T01:41:10Z</dcterms:modified>
</cp:coreProperties>
</file>